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8" r:id="rId3"/>
    <p:sldId id="267" r:id="rId4"/>
    <p:sldId id="257" r:id="rId5"/>
    <p:sldId id="277" r:id="rId6"/>
    <p:sldId id="270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71" r:id="rId15"/>
    <p:sldId id="265" r:id="rId16"/>
    <p:sldId id="272" r:id="rId17"/>
    <p:sldId id="266" r:id="rId18"/>
    <p:sldId id="282" r:id="rId19"/>
    <p:sldId id="283" r:id="rId20"/>
    <p:sldId id="279" r:id="rId21"/>
    <p:sldId id="280" r:id="rId22"/>
    <p:sldId id="273" r:id="rId23"/>
    <p:sldId id="281" r:id="rId24"/>
    <p:sldId id="274" r:id="rId25"/>
    <p:sldId id="278" r:id="rId26"/>
    <p:sldId id="275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242FE-B6EA-4396-B5A6-A11DDBC8C1D7}" v="44" dt="2022-06-29T19:16:14.188"/>
    <p1510:client id="{D297F0AD-D2D0-4BBF-A6D7-EDCF7A873128}" v="24" dt="2022-05-25T19:59:23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1247-D369-FE49-B503-738A52DE6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50839-E513-2D4D-9CA5-D0E2FE6EB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DD487-0560-B242-B21A-7A8EE27C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689BE-21D3-6743-83B9-D10A8974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E8E2-C12D-274A-A7CC-742C1675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6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846B-AAF9-A549-BCC7-43745207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10E9D-B4D4-1445-9F3A-4857CE4F1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CA9E-CB16-CB4E-A2E9-995B4580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508E0-3C8F-7742-B0F1-2B86272B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E732B-66BE-F845-B215-78BD498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6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6A3CC-1766-AE40-B26C-A14A61A79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12A51-390E-5E49-BF87-EA1B4C08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5508-09C4-FE46-B3C1-C46E30EA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F29B6-FB25-764C-92C2-B764CD55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A4F5-D3B5-0145-AAC3-A9D5CDA3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FF1D-5071-FA4B-B0B8-DF54B758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93CD-B4BC-CE46-B8DD-6241BCDF6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61505-7665-1B47-A8C5-DDE08995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5230C-65DD-2F4A-82A0-C9CE82E6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CC7C-74E7-4B4B-B817-9382DCD1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6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2AC0-9E00-C34B-BD18-6B417D8A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7EE8E-D0D2-DD4D-BD41-4A3C61AF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A3AE-4D37-D14E-802E-296A7604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4CD1-11C7-DC4D-87EB-06D0D9EE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1152-08BA-ED43-A7A1-ECD8FC99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5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F2E3-F053-F74D-B66D-94950AAE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320F-C0E1-7F45-B8E0-EDAC9265F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693A-6D06-AA40-AC80-7C3238609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B0D64-DCB6-8740-B67C-A797CD58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80FF3-9830-6347-B8A5-902695AF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124ED-0998-2545-AB13-053C8234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0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999C-7FBD-DD42-B848-871DAB3C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D4577-1576-114E-AEDD-38ADCFF45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D67C-B5FA-8E4E-A8C0-98CB38FD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0CE38-A3D0-DE4B-ABF8-BA43E6C3E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D5D0A-AD79-0042-BB3C-C04C13394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30986-073D-3C43-9712-05A55BAE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6155E-AD44-E442-BFD7-6D757733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BF88E-DD98-EC46-924E-E30CF986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3247-0CEA-BA41-8560-E475F8AA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55971-4783-7943-886A-4C9983A2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2B536-A435-7A47-9602-F936DC4D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B6919-C5D6-924A-BA7D-D7CC8ECB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E51CD-60B7-AD4D-8469-209E2169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8E8E1-E18E-864F-B4F1-7294A336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4A2CD-A94A-6C4A-A5A3-9A874B53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D667-D632-2F4D-9574-5097C6DB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AA53E-9E94-7148-B7AB-6670EBE5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073A7-59E2-C24A-80D1-B988431A9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32314-C398-3B45-BAD0-304F3AE6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55ECA-7752-7F43-A85D-7D6FD1C9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C246A-FE05-3849-A228-2A2160F6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7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39F3-34EB-DB4C-9FFC-59642636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05E3F-FBB0-9545-94F8-A42584D89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D76C-9C9F-384F-BA67-10ED238C9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3DF93-D648-1C49-AE5D-09B42E3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D1C38-14DC-234F-AE9A-EB89EF02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B2129-B015-E34E-8BDD-36C0B1B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45B62-876C-134C-A00E-6C5D9E29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EE3A-E433-654C-9356-4F2B117F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14D2-8125-1E4B-83C3-A7587EA4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CEE3-0D1E-7748-9196-575745BC5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E642-AA7B-2F44-9ABF-65EBC8AC0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ney.fandom.com/f/p/440000000000029783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trender.com/59918/amazing-illusions-appear-to-show-diver-creating-bonfire-underwater/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dersonscanada.com/2019/03/25/safety-the-fire-triangl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bar.arizon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-5g7-AyqHA" TargetMode="External"/><Relationship Id="rId2" Type="http://schemas.openxmlformats.org/officeDocument/2006/relationships/hyperlink" Target="https://www.youtube.com/watch?v=mWErKjSRz4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pSe4qG-Xc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dersonscanada.com/2019/03/25/safety-the-fire-triangl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98968-3A1B-DC42-B040-D8B3FDBC8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182" y="1"/>
            <a:ext cx="12301182" cy="69671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948C27-35C7-6844-9665-48C50DD81E1D}"/>
              </a:ext>
            </a:extLst>
          </p:cNvPr>
          <p:cNvSpPr txBox="1">
            <a:spLocks/>
          </p:cNvSpPr>
          <p:nvPr/>
        </p:nvSpPr>
        <p:spPr>
          <a:xfrm>
            <a:off x="4600134" y="2272875"/>
            <a:ext cx="7380849" cy="171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i="1" dirty="0">
                <a:solidFill>
                  <a:schemeClr val="bg1"/>
                </a:solidFill>
              </a:rPr>
              <a:t>The Science of Combustion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0320C-22DD-E648-8DB4-5C3D5A3D5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7" y="5378137"/>
            <a:ext cx="3454227" cy="658377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C71D11E-E30D-CA4A-A96B-2FE33A4C8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7" y="1294228"/>
            <a:ext cx="2916852" cy="172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Happens near the boiling point of water</a:t>
            </a:r>
          </a:p>
          <a:p>
            <a:r>
              <a:rPr lang="en-US" dirty="0"/>
              <a:t>White “smoke” - Steam</a:t>
            </a:r>
          </a:p>
          <a:p>
            <a:r>
              <a:rPr lang="en-US" dirty="0"/>
              <a:t>Steam is a vapor, which disappears quickly</a:t>
            </a:r>
          </a:p>
          <a:p>
            <a:r>
              <a:rPr lang="en-US" dirty="0"/>
              <a:t>No flame</a:t>
            </a:r>
          </a:p>
          <a:p>
            <a:r>
              <a:rPr lang="en-US" dirty="0"/>
              <a:t>No smell</a:t>
            </a:r>
          </a:p>
        </p:txBody>
      </p:sp>
      <p:pic>
        <p:nvPicPr>
          <p:cNvPr id="4" name="Picture 6" descr="Image result for series of marshmallow cooki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0133" y="3341127"/>
            <a:ext cx="3953335" cy="26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955CC-6404-CF40-BE44-C046D79D1EBA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158066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Pyrolysis (“cut with fire”)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Starts between 250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C and 350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C for wood/paper </a:t>
                </a:r>
              </a:p>
              <a:p>
                <a:r>
                  <a:rPr lang="en-US" dirty="0"/>
                  <a:t>Molecules in the fuel are broken into smaller pieces and escape</a:t>
                </a:r>
              </a:p>
              <a:p>
                <a:r>
                  <a:rPr lang="en-US" dirty="0"/>
                  <a:t>Brown or yellow smoke, which doesn’t disappear</a:t>
                </a:r>
              </a:p>
              <a:p>
                <a:pPr lvl="1"/>
                <a:r>
                  <a:rPr lang="en-US" dirty="0"/>
                  <a:t>Smoke = Aerosols (tiny droplets of liquid)</a:t>
                </a:r>
              </a:p>
              <a:p>
                <a:pPr lvl="1"/>
                <a:r>
                  <a:rPr lang="en-US" dirty="0"/>
                  <a:t>Only needs heat</a:t>
                </a:r>
              </a:p>
              <a:p>
                <a:r>
                  <a:rPr lang="en-US" dirty="0"/>
                  <a:t>No flame</a:t>
                </a:r>
              </a:p>
              <a:p>
                <a:r>
                  <a:rPr lang="en-US" dirty="0"/>
                  <a:t>Can happen with or without oxygen</a:t>
                </a:r>
              </a:p>
              <a:p>
                <a:r>
                  <a:rPr lang="en-US" dirty="0"/>
                  <a:t>“Fire” smell starts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8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eries of marshmallow coo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498" y="3500883"/>
            <a:ext cx="3766781" cy="28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5A2DE-B3B6-B044-80EF-7DCD64794165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122663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 dirty="0"/>
              <a:t>Flaming Pyrolysis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9344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Aerosols in the gas mix with oxygen and burn producing heat, light, carbon dioxide (CO</a:t>
            </a:r>
            <a:r>
              <a:rPr lang="en-US" baseline="-25000" dirty="0"/>
              <a:t>2</a:t>
            </a:r>
            <a:r>
              <a:rPr lang="en-US" dirty="0"/>
              <a:t>), water </a:t>
            </a:r>
          </a:p>
          <a:p>
            <a:r>
              <a:rPr lang="en-US" dirty="0"/>
              <a:t>Brown/yellow smoke, which persists</a:t>
            </a:r>
          </a:p>
          <a:p>
            <a:r>
              <a:rPr lang="en-US" dirty="0"/>
              <a:t>Flame</a:t>
            </a:r>
          </a:p>
          <a:p>
            <a:r>
              <a:rPr lang="en-US" dirty="0"/>
              <a:t>Much stronger smell of burning wood</a:t>
            </a:r>
          </a:p>
          <a:p>
            <a:r>
              <a:rPr lang="en-US" dirty="0"/>
              <a:t>More CO</a:t>
            </a:r>
            <a:r>
              <a:rPr lang="en-US" baseline="-25000" dirty="0"/>
              <a:t>2  </a:t>
            </a:r>
            <a:r>
              <a:rPr lang="en-US" dirty="0"/>
              <a:t>is produced than in pyrolysis</a:t>
            </a:r>
            <a:endParaRPr lang="en-US" baseline="-25000" dirty="0"/>
          </a:p>
        </p:txBody>
      </p:sp>
      <p:pic>
        <p:nvPicPr>
          <p:cNvPr id="4" name="Picture 4" descr="Image result for series of marshmallow cooki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3243" y="2528283"/>
            <a:ext cx="4050535" cy="36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075981-81F0-2E4D-AEE9-A93F7EEDC1BA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30221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 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more flame</a:t>
            </a:r>
          </a:p>
          <a:p>
            <a:r>
              <a:rPr lang="en-US" dirty="0"/>
              <a:t>Still very hot </a:t>
            </a:r>
          </a:p>
          <a:p>
            <a:r>
              <a:rPr lang="en-US" dirty="0"/>
              <a:t>Slow, solid burning of solids</a:t>
            </a:r>
          </a:p>
          <a:p>
            <a:r>
              <a:rPr lang="en-US" dirty="0"/>
              <a:t>Blue/white smoke which persists</a:t>
            </a:r>
          </a:p>
          <a:p>
            <a:r>
              <a:rPr lang="en-US" dirty="0"/>
              <a:t>No flame</a:t>
            </a:r>
          </a:p>
          <a:p>
            <a:r>
              <a:rPr lang="en-US" dirty="0"/>
              <a:t>More oxygen = more heat (glowing coals)</a:t>
            </a:r>
          </a:p>
          <a:p>
            <a:r>
              <a:rPr lang="en-US" dirty="0"/>
              <a:t>Less smell</a:t>
            </a:r>
          </a:p>
          <a:p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 and carbon monoxide (CO) are produced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Wood Combustion – How Firewood Burns - Ecohome">
            <a:extLst>
              <a:ext uri="{FF2B5EF4-FFF2-40B4-BE49-F238E27FC236}">
                <a16:creationId xmlns:a16="http://schemas.microsoft.com/office/drawing/2014/main" id="{24798B23-E145-444B-AF1F-64701260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523" y="1735601"/>
            <a:ext cx="5581123" cy="23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608C4-6AF9-204C-BD01-E8BA20FE2C94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428758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0AE0-B8D2-5D44-91F8-F5636194C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Burning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AF38D-7E65-064D-B194-BA64F4A2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21" y="1343818"/>
            <a:ext cx="10515600" cy="4351338"/>
          </a:xfrm>
        </p:spPr>
        <p:txBody>
          <a:bodyPr/>
          <a:lstStyle/>
          <a:p>
            <a:r>
              <a:rPr lang="en-US" dirty="0"/>
              <a:t>What is left over after a fire?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44220-559E-FB45-9502-8C0FFE6CD226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14</a:t>
            </a:r>
          </a:p>
        </p:txBody>
      </p:sp>
      <p:pic>
        <p:nvPicPr>
          <p:cNvPr id="3074" name="Picture 2" descr="The Benefits of an Ember Catcher - Walden Backyards">
            <a:extLst>
              <a:ext uri="{FF2B5EF4-FFF2-40B4-BE49-F238E27FC236}">
                <a16:creationId xmlns:a16="http://schemas.microsoft.com/office/drawing/2014/main" id="{15B8391B-6836-664A-B8FF-3B8106D1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56000" y="2243088"/>
            <a:ext cx="460586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020257-59AA-9D4A-9E4E-56FB037EC92A}"/>
              </a:ext>
            </a:extLst>
          </p:cNvPr>
          <p:cNvSpPr/>
          <p:nvPr/>
        </p:nvSpPr>
        <p:spPr>
          <a:xfrm>
            <a:off x="3414801" y="48338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www.waldenbackyards.com</a:t>
            </a:r>
            <a:r>
              <a:rPr lang="en-US" sz="1000" dirty="0"/>
              <a:t>/blogs/tips-and-tricks/the-benefits-of-an-ember-catcher</a:t>
            </a:r>
          </a:p>
        </p:txBody>
      </p:sp>
    </p:spTree>
    <p:extLst>
      <p:ext uri="{BB962C8B-B14F-4D97-AF65-F5344CB8AC3E}">
        <p14:creationId xmlns:p14="http://schemas.microsoft.com/office/powerpoint/2010/main" val="384722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751" y="0"/>
            <a:ext cx="10304159" cy="1609344"/>
          </a:xfrm>
        </p:spPr>
        <p:txBody>
          <a:bodyPr/>
          <a:lstStyle/>
          <a:p>
            <a:r>
              <a:rPr lang="en-US" dirty="0"/>
              <a:t>Problems with fire: Not hot enough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751" y="1296811"/>
            <a:ext cx="10304159" cy="4264378"/>
          </a:xfrm>
        </p:spPr>
        <p:txBody>
          <a:bodyPr/>
          <a:lstStyle/>
          <a:p>
            <a:r>
              <a:rPr lang="en-US" dirty="0"/>
              <a:t>You need to:</a:t>
            </a:r>
          </a:p>
          <a:p>
            <a:pPr lvl="1"/>
            <a:r>
              <a:rPr lang="en-US" dirty="0"/>
              <a:t>Dry fuel</a:t>
            </a:r>
          </a:p>
          <a:p>
            <a:pPr lvl="1"/>
            <a:r>
              <a:rPr lang="en-US" dirty="0"/>
              <a:t>Add oxygen (use bellows)</a:t>
            </a:r>
          </a:p>
          <a:p>
            <a:pPr lvl="1"/>
            <a:r>
              <a:rPr lang="en-US" dirty="0"/>
              <a:t>Insulate the walls (less heat loss)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03C30-B604-9F46-B5E6-F38BD40BA54C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15</a:t>
            </a:r>
          </a:p>
        </p:txBody>
      </p:sp>
      <p:pic>
        <p:nvPicPr>
          <p:cNvPr id="5122" name="Picture 2" descr="How to light a fire | Fire Lighting Tips Jotul">
            <a:extLst>
              <a:ext uri="{FF2B5EF4-FFF2-40B4-BE49-F238E27FC236}">
                <a16:creationId xmlns:a16="http://schemas.microsoft.com/office/drawing/2014/main" id="{488A6D3F-EB55-FE4D-8B3D-049903E5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829" y="2620628"/>
            <a:ext cx="4596816" cy="30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E05F46-D425-4044-910D-37475AA227DC}"/>
              </a:ext>
            </a:extLst>
          </p:cNvPr>
          <p:cNvSpPr/>
          <p:nvPr/>
        </p:nvSpPr>
        <p:spPr>
          <a:xfrm>
            <a:off x="7018474" y="5685172"/>
            <a:ext cx="29915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www.jotul.co.uk</a:t>
            </a:r>
            <a:r>
              <a:rPr lang="en-US" sz="1000" dirty="0"/>
              <a:t>/tips-and-tricks/how-light-fire</a:t>
            </a:r>
          </a:p>
        </p:txBody>
      </p:sp>
    </p:spTree>
    <p:extLst>
      <p:ext uri="{BB962C8B-B14F-4D97-AF65-F5344CB8AC3E}">
        <p14:creationId xmlns:p14="http://schemas.microsoft.com/office/powerpoint/2010/main" val="43822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52C3-A738-A24A-BBD0-4439B26E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 dirty="0"/>
              <a:t>Problems of fire: Carbon </a:t>
            </a:r>
            <a:r>
              <a:rPr lang="en-US" b="1" dirty="0">
                <a:solidFill>
                  <a:srgbClr val="FF0000"/>
                </a:solidFill>
              </a:rPr>
              <a:t>Mono</a:t>
            </a:r>
            <a:r>
              <a:rPr lang="en-US" dirty="0"/>
              <a:t>xide (CO)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903A-F25D-3D4C-B8AC-CE81D132F8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7906" y="1507123"/>
                <a:ext cx="10058400" cy="4050792"/>
              </a:xfrm>
            </p:spPr>
            <p:txBody>
              <a:bodyPr/>
              <a:lstStyle/>
              <a:p>
                <a:r>
                  <a:rPr lang="en-US" dirty="0"/>
                  <a:t>You need to:</a:t>
                </a:r>
              </a:p>
              <a:p>
                <a:pPr lvl="1"/>
                <a:r>
                  <a:rPr lang="en-US" dirty="0"/>
                  <a:t>Add oxygen	</a:t>
                </a:r>
              </a:p>
              <a:p>
                <a:pPr lvl="1"/>
                <a:r>
                  <a:rPr lang="en-US" dirty="0"/>
                  <a:t>Increase residence time/contact</a:t>
                </a:r>
              </a:p>
              <a:p>
                <a:r>
                  <a:rPr lang="en-US" dirty="0"/>
                  <a:t>CO poisoning</a:t>
                </a:r>
              </a:p>
              <a:p>
                <a:pPr lvl="1"/>
                <a:r>
                  <a:rPr lang="en-US" dirty="0"/>
                  <a:t>CO blocks body’s ability to bind oxygen</a:t>
                </a:r>
              </a:p>
              <a:p>
                <a:pPr lvl="1"/>
                <a:r>
                  <a:rPr lang="en-US" dirty="0"/>
                  <a:t>People can suffocate even when O</a:t>
                </a:r>
                <a:r>
                  <a:rPr lang="en-US" baseline="-25000" dirty="0"/>
                  <a:t>2</a:t>
                </a:r>
                <a:r>
                  <a:rPr lang="en-US" dirty="0"/>
                  <a:t> is present</a:t>
                </a:r>
              </a:p>
              <a:p>
                <a:pPr marL="27432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7432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𝐶𝑂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903A-F25D-3D4C-B8AC-CE81D132F8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7906" y="1507123"/>
                <a:ext cx="10058400" cy="4050792"/>
              </a:xfrm>
              <a:blipFill>
                <a:blip r:embed="rId2"/>
                <a:stretch>
                  <a:fillRect l="-1009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33C3A6-78FF-B143-B98B-83AFCF617DD0}"/>
              </a:ext>
            </a:extLst>
          </p:cNvPr>
          <p:cNvCxnSpPr>
            <a:cxnSpLocks/>
          </p:cNvCxnSpPr>
          <p:nvPr/>
        </p:nvCxnSpPr>
        <p:spPr>
          <a:xfrm>
            <a:off x="4269665" y="4616328"/>
            <a:ext cx="1253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151952-DFF6-0E4A-A24A-A07F98FC2112}"/>
              </a:ext>
            </a:extLst>
          </p:cNvPr>
          <p:cNvCxnSpPr>
            <a:cxnSpLocks/>
          </p:cNvCxnSpPr>
          <p:nvPr/>
        </p:nvCxnSpPr>
        <p:spPr>
          <a:xfrm>
            <a:off x="6544708" y="4629776"/>
            <a:ext cx="1485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F72B75-50B1-194D-903A-95C14C3F6409}"/>
              </a:ext>
            </a:extLst>
          </p:cNvPr>
          <p:cNvSpPr txBox="1"/>
          <p:nvPr/>
        </p:nvSpPr>
        <p:spPr>
          <a:xfrm flipH="1">
            <a:off x="4162390" y="4629776"/>
            <a:ext cx="2200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Partially oxidized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FB90D-28F6-FB43-9C4B-0F3BBC8C3127}"/>
              </a:ext>
            </a:extLst>
          </p:cNvPr>
          <p:cNvSpPr txBox="1"/>
          <p:nvPr/>
        </p:nvSpPr>
        <p:spPr>
          <a:xfrm flipH="1">
            <a:off x="6403714" y="4686023"/>
            <a:ext cx="2200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Completely oxidized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7474C-225B-7342-A870-7282E5769B5E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16</a:t>
            </a:r>
          </a:p>
        </p:txBody>
      </p:sp>
      <p:pic>
        <p:nvPicPr>
          <p:cNvPr id="6146" name="Picture 2" descr="UW Design 2013 | Wildland Firefighter Mask">
            <a:extLst>
              <a:ext uri="{FF2B5EF4-FFF2-40B4-BE49-F238E27FC236}">
                <a16:creationId xmlns:a16="http://schemas.microsoft.com/office/drawing/2014/main" id="{70B279FB-0E42-7B4A-97AB-019D1D5D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548" y="1637937"/>
            <a:ext cx="3217646" cy="22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8F988-7587-8744-B91A-C55F0F86BF71}"/>
              </a:ext>
            </a:extLst>
          </p:cNvPr>
          <p:cNvSpPr/>
          <p:nvPr/>
        </p:nvSpPr>
        <p:spPr>
          <a:xfrm>
            <a:off x="8351842" y="3917979"/>
            <a:ext cx="27703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depts.washington.edu</a:t>
            </a:r>
            <a:r>
              <a:rPr lang="en-US" sz="1000" dirty="0"/>
              <a:t>/design13/?p=3741</a:t>
            </a:r>
          </a:p>
        </p:txBody>
      </p:sp>
    </p:spTree>
    <p:extLst>
      <p:ext uri="{BB962C8B-B14F-4D97-AF65-F5344CB8AC3E}">
        <p14:creationId xmlns:p14="http://schemas.microsoft.com/office/powerpoint/2010/main" val="61918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21" y="-126916"/>
            <a:ext cx="10058400" cy="1609344"/>
          </a:xfrm>
        </p:spPr>
        <p:txBody>
          <a:bodyPr/>
          <a:lstStyle/>
          <a:p>
            <a:r>
              <a:rPr lang="en-US" dirty="0"/>
              <a:t>Problems of fire: smoke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95" y="1173091"/>
            <a:ext cx="10578435" cy="5635348"/>
          </a:xfrm>
        </p:spPr>
        <p:txBody>
          <a:bodyPr>
            <a:normAutofit/>
          </a:bodyPr>
          <a:lstStyle/>
          <a:p>
            <a:r>
              <a:rPr lang="en-US" dirty="0"/>
              <a:t>What is “smoke”?</a:t>
            </a:r>
          </a:p>
          <a:p>
            <a:pPr lvl="1"/>
            <a:r>
              <a:rPr lang="en-US" dirty="0"/>
              <a:t>Aerosols (liquids)</a:t>
            </a:r>
          </a:p>
          <a:p>
            <a:pPr lvl="1"/>
            <a:r>
              <a:rPr lang="en-US" dirty="0"/>
              <a:t>Soot (solids)</a:t>
            </a:r>
          </a:p>
          <a:p>
            <a:pPr lvl="1"/>
            <a:r>
              <a:rPr lang="en-US" dirty="0"/>
              <a:t>Vapors (gases)</a:t>
            </a:r>
          </a:p>
          <a:p>
            <a:r>
              <a:rPr lang="en-US" dirty="0"/>
              <a:t>Smoke is a result of an incomplete combustion</a:t>
            </a:r>
          </a:p>
          <a:p>
            <a:r>
              <a:rPr lang="en-US" dirty="0"/>
              <a:t>Incomplete combustion often produces undesired products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846A1-8DA5-C74D-9A88-21FCBD54B2EF}"/>
              </a:ext>
            </a:extLst>
          </p:cNvPr>
          <p:cNvSpPr txBox="1"/>
          <p:nvPr/>
        </p:nvSpPr>
        <p:spPr>
          <a:xfrm>
            <a:off x="632570" y="6209017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17</a:t>
            </a:r>
          </a:p>
        </p:txBody>
      </p:sp>
      <p:pic>
        <p:nvPicPr>
          <p:cNvPr id="8" name="Picture 2" descr="Ostwind II firing perspective : r/Warthunder">
            <a:extLst>
              <a:ext uri="{FF2B5EF4-FFF2-40B4-BE49-F238E27FC236}">
                <a16:creationId xmlns:a16="http://schemas.microsoft.com/office/drawing/2014/main" id="{F9C6B8E0-2C6A-B249-B964-839F1433D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09" y="3990765"/>
            <a:ext cx="3049596" cy="20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1011A6-7CB5-ED4E-B94D-4F8645047309}"/>
              </a:ext>
            </a:extLst>
          </p:cNvPr>
          <p:cNvSpPr/>
          <p:nvPr/>
        </p:nvSpPr>
        <p:spPr>
          <a:xfrm>
            <a:off x="6812727" y="603075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/>
              <a:t>https://</a:t>
            </a:r>
            <a:r>
              <a:rPr lang="en-US" sz="1000" b="1" dirty="0" err="1"/>
              <a:t>www.reddit.com</a:t>
            </a:r>
            <a:r>
              <a:rPr lang="en-US" sz="1000" b="1" dirty="0"/>
              <a:t>/r/</a:t>
            </a:r>
            <a:r>
              <a:rPr lang="en-US" sz="1000" b="1" dirty="0" err="1"/>
              <a:t>Warthunder</a:t>
            </a:r>
            <a:r>
              <a:rPr lang="en-US" sz="1000" b="1" dirty="0"/>
              <a:t>/comments/</a:t>
            </a:r>
            <a:r>
              <a:rPr lang="en-US" sz="1000" b="1" dirty="0" err="1"/>
              <a:t>olfchf</a:t>
            </a:r>
            <a:r>
              <a:rPr lang="en-US" sz="1000" b="1" dirty="0"/>
              <a:t>/</a:t>
            </a:r>
            <a:r>
              <a:rPr lang="en-US" sz="1000" b="1" dirty="0" err="1"/>
              <a:t>ostwind_ii_firing_perspective</a:t>
            </a:r>
            <a:r>
              <a:rPr lang="en-US" sz="10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9427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3CFA-4C8D-0543-9892-C5517499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30" y="-231851"/>
            <a:ext cx="10515600" cy="1325563"/>
          </a:xfrm>
        </p:spPr>
        <p:txBody>
          <a:bodyPr/>
          <a:lstStyle/>
          <a:p>
            <a:r>
              <a:rPr lang="en-US" dirty="0"/>
              <a:t>Problems with fire: smoke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51C0B-FBF3-BE43-8928-CABA582D0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430" y="714570"/>
                <a:ext cx="11477131" cy="3924337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If propane (C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8</a:t>
                </a:r>
                <a:r>
                  <a:rPr lang="en-US" dirty="0"/>
                  <a:t>) reacts with some oxygen (O</a:t>
                </a:r>
                <a:r>
                  <a:rPr lang="en-US" baseline="-25000" dirty="0"/>
                  <a:t>2</a:t>
                </a:r>
                <a:r>
                  <a:rPr lang="en-US" dirty="0"/>
                  <a:t>) it will give </a:t>
                </a:r>
                <a:r>
                  <a:rPr lang="en-US" dirty="0">
                    <a:solidFill>
                      <a:srgbClr val="7030A0"/>
                    </a:solidFill>
                  </a:rPr>
                  <a:t>soot/carbon </a:t>
                </a:r>
                <a:r>
                  <a:rPr lang="en-US" dirty="0"/>
                  <a:t>(C), Water (H</a:t>
                </a:r>
                <a:r>
                  <a:rPr lang="en-US" baseline="-25000" dirty="0"/>
                  <a:t>2</a:t>
                </a:r>
                <a:r>
                  <a:rPr lang="en-US" dirty="0"/>
                  <a:t>O)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r>
                  <a:rPr lang="en-US" dirty="0"/>
                  <a:t>If propane (C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8</a:t>
                </a:r>
                <a:r>
                  <a:rPr lang="en-US" dirty="0"/>
                  <a:t>) reacts with some oxygen (O</a:t>
                </a:r>
                <a:r>
                  <a:rPr lang="en-US" baseline="-25000" dirty="0"/>
                  <a:t>2</a:t>
                </a:r>
                <a:r>
                  <a:rPr lang="en-US" dirty="0"/>
                  <a:t>) and enough energy, it will give </a:t>
                </a:r>
                <a:r>
                  <a:rPr lang="en-US" dirty="0">
                    <a:solidFill>
                      <a:srgbClr val="FF0000"/>
                    </a:solidFill>
                  </a:rPr>
                  <a:t>carbon monoxide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CO</a:t>
                </a:r>
                <a:r>
                  <a:rPr lang="en-US" dirty="0"/>
                  <a:t>), carbon Dioxide (CO</a:t>
                </a:r>
                <a:r>
                  <a:rPr lang="en-US" baseline="-25000" dirty="0"/>
                  <a:t>2</a:t>
                </a:r>
                <a:r>
                  <a:rPr lang="en-US" dirty="0"/>
                  <a:t>) and Water (H</a:t>
                </a:r>
                <a:r>
                  <a:rPr lang="en-US" baseline="-25000" dirty="0"/>
                  <a:t>2</a:t>
                </a:r>
                <a:r>
                  <a:rPr lang="en-US" dirty="0"/>
                  <a:t>O)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+9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h𝑒𝑎𝑡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Carbon monoxide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CO</a:t>
                </a:r>
                <a:r>
                  <a:rPr lang="en-US" dirty="0"/>
                  <a:t>) and </a:t>
                </a:r>
                <a:r>
                  <a:rPr lang="en-US" dirty="0">
                    <a:solidFill>
                      <a:srgbClr val="7030A0"/>
                    </a:solidFill>
                  </a:rPr>
                  <a:t>soot/carbon (C) </a:t>
                </a:r>
                <a:r>
                  <a:rPr lang="en-US" dirty="0"/>
                  <a:t>emitted are undesirable products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451C0B-FBF3-BE43-8928-CABA582D0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430" y="714570"/>
                <a:ext cx="11477131" cy="3924337"/>
              </a:xfrm>
              <a:blipFill>
                <a:blip r:embed="rId2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63C0F0C-A14C-B244-AFE3-632EE3FD8A78}"/>
              </a:ext>
            </a:extLst>
          </p:cNvPr>
          <p:cNvSpPr txBox="1"/>
          <p:nvPr/>
        </p:nvSpPr>
        <p:spPr>
          <a:xfrm>
            <a:off x="469284" y="6209017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18</a:t>
            </a:r>
          </a:p>
        </p:txBody>
      </p:sp>
      <p:pic>
        <p:nvPicPr>
          <p:cNvPr id="1026" name="Picture 2" descr="Avoiding Dirty Smoke – Texas Monthly">
            <a:extLst>
              <a:ext uri="{FF2B5EF4-FFF2-40B4-BE49-F238E27FC236}">
                <a16:creationId xmlns:a16="http://schemas.microsoft.com/office/drawing/2014/main" id="{CEBDEDAD-7CC9-544F-ADEE-CEB17078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020" y="4382429"/>
            <a:ext cx="1680118" cy="16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C74225-5328-7747-855F-5D8C9553A126}"/>
              </a:ext>
            </a:extLst>
          </p:cNvPr>
          <p:cNvSpPr/>
          <p:nvPr/>
        </p:nvSpPr>
        <p:spPr>
          <a:xfrm>
            <a:off x="8435844" y="6126575"/>
            <a:ext cx="34243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https://</a:t>
            </a:r>
            <a:r>
              <a:rPr lang="en-US" sz="1000" b="1" dirty="0" err="1"/>
              <a:t>www.texasmonthly.com</a:t>
            </a:r>
            <a:r>
              <a:rPr lang="en-US" sz="1000" b="1" dirty="0"/>
              <a:t>/</a:t>
            </a:r>
            <a:r>
              <a:rPr lang="en-US" sz="1000" b="1" dirty="0" err="1"/>
              <a:t>bbq</a:t>
            </a:r>
            <a:r>
              <a:rPr lang="en-US" sz="1000" b="1" dirty="0"/>
              <a:t>/avoiding-dirty-smoke/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6689C3-3EA2-124D-A7DD-A152BC4B2642}"/>
              </a:ext>
            </a:extLst>
          </p:cNvPr>
          <p:cNvSpPr/>
          <p:nvPr/>
        </p:nvSpPr>
        <p:spPr>
          <a:xfrm>
            <a:off x="4627756" y="3046599"/>
            <a:ext cx="546410" cy="510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A801E9-337A-7344-AAC7-2E881BD7E165}"/>
              </a:ext>
            </a:extLst>
          </p:cNvPr>
          <p:cNvSpPr/>
          <p:nvPr/>
        </p:nvSpPr>
        <p:spPr>
          <a:xfrm>
            <a:off x="5850467" y="1648537"/>
            <a:ext cx="561484" cy="537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17DF-90E7-2B4B-8720-716D3893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Problems with fire: smoke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501E3-F694-EA40-8B22-45AFD7BB0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907"/>
                <a:ext cx="10681010" cy="43535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Afterburners</a:t>
                </a:r>
              </a:p>
              <a:p>
                <a:pPr lvl="1"/>
                <a:r>
                  <a:rPr lang="en-US" dirty="0"/>
                  <a:t>add more heat and oxygen to complete combustion</a:t>
                </a:r>
              </a:p>
              <a:p>
                <a:pPr lvl="1"/>
                <a:r>
                  <a:rPr lang="en-US" dirty="0"/>
                  <a:t>produces a clean smokestack (just water and carbon dioxide)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Using the afterburner, propane reacts with enough oxygen and energy to produce a clean smokestack</a:t>
                </a:r>
              </a:p>
              <a:p>
                <a:r>
                  <a:rPr lang="en-US" dirty="0"/>
                  <a:t>Using an afterburner, propane (C</a:t>
                </a:r>
                <a:r>
                  <a:rPr lang="en-US" baseline="-25000" dirty="0"/>
                  <a:t>3</a:t>
                </a:r>
                <a:r>
                  <a:rPr lang="en-US" dirty="0"/>
                  <a:t>H</a:t>
                </a:r>
                <a:r>
                  <a:rPr lang="en-US" baseline="-25000" dirty="0"/>
                  <a:t>8</a:t>
                </a:r>
                <a:r>
                  <a:rPr lang="en-US" dirty="0"/>
                  <a:t>) reacts with enough oxygen (O</a:t>
                </a:r>
                <a:r>
                  <a:rPr lang="en-US" baseline="-25000" dirty="0"/>
                  <a:t>2</a:t>
                </a:r>
                <a:r>
                  <a:rPr lang="en-US" dirty="0"/>
                  <a:t>) and enough energy, it will give </a:t>
                </a:r>
                <a:r>
                  <a:rPr lang="en-US" dirty="0">
                    <a:solidFill>
                      <a:schemeClr val="accent1"/>
                    </a:solidFill>
                  </a:rPr>
                  <a:t>carbon dioxide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1"/>
                    </a:solidFill>
                  </a:rPr>
                  <a:t>CO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/>
                  <a:t>) and </a:t>
                </a:r>
                <a:r>
                  <a:rPr lang="en-US" dirty="0">
                    <a:solidFill>
                      <a:schemeClr val="accent1"/>
                    </a:solidFill>
                  </a:rPr>
                  <a:t>water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chemeClr val="accent1"/>
                    </a:solidFill>
                  </a:rPr>
                  <a:t>H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O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914400" lvl="2" indent="0" algn="ctr">
                  <a:buNone/>
                </a:pPr>
                <a:endParaRPr lang="en-US" dirty="0"/>
              </a:p>
              <a:p>
                <a:pPr marL="914400" lvl="2" indent="0" algn="ctr">
                  <a:buNone/>
                </a:pPr>
                <a:r>
                  <a:rPr lang="en-US" sz="2400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h𝑒𝑎𝑡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501E3-F694-EA40-8B22-45AFD7BB0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907"/>
                <a:ext cx="10681010" cy="4353597"/>
              </a:xfrm>
              <a:blipFill>
                <a:blip r:embed="rId2"/>
                <a:stretch>
                  <a:fillRect l="-950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C4F05F8-59D4-0A4F-B7CE-7CB6152D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894" y="4228769"/>
            <a:ext cx="2583106" cy="2090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F3EFC-726E-994E-A380-4480FDA6501C}"/>
              </a:ext>
            </a:extLst>
          </p:cNvPr>
          <p:cNvSpPr txBox="1"/>
          <p:nvPr/>
        </p:nvSpPr>
        <p:spPr>
          <a:xfrm rot="10800000" flipV="1">
            <a:off x="7939668" y="6319071"/>
            <a:ext cx="4734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https://</a:t>
            </a:r>
            <a:r>
              <a:rPr lang="en-US" sz="1050" b="1" dirty="0" err="1"/>
              <a:t>emis.vito.be</a:t>
            </a:r>
            <a:r>
              <a:rPr lang="en-US" sz="1050" b="1" dirty="0"/>
              <a:t>/</a:t>
            </a:r>
            <a:r>
              <a:rPr lang="en-US" sz="1050" b="1" dirty="0" err="1"/>
              <a:t>en</a:t>
            </a:r>
            <a:r>
              <a:rPr lang="en-US" sz="1050" b="1" dirty="0"/>
              <a:t>/bat/tools-overview/sheets/thermal-afterburning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34D6A-13AF-5542-8BE8-DFE639E9BE47}"/>
              </a:ext>
            </a:extLst>
          </p:cNvPr>
          <p:cNvSpPr txBox="1"/>
          <p:nvPr/>
        </p:nvSpPr>
        <p:spPr>
          <a:xfrm>
            <a:off x="469284" y="6209017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9B88C1-F1EB-024E-8782-C355D3610364}"/>
              </a:ext>
            </a:extLst>
          </p:cNvPr>
          <p:cNvSpPr/>
          <p:nvPr/>
        </p:nvSpPr>
        <p:spPr>
          <a:xfrm>
            <a:off x="5310066" y="4638272"/>
            <a:ext cx="785934" cy="635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ep thoughts with Timon and Pumba | Fandom">
            <a:extLst>
              <a:ext uri="{FF2B5EF4-FFF2-40B4-BE49-F238E27FC236}">
                <a16:creationId xmlns:a16="http://schemas.microsoft.com/office/drawing/2014/main" id="{05704EF3-0684-DF41-AF00-C129811AE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368" y="205085"/>
            <a:ext cx="8103264" cy="55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C0D818-8D68-3647-B56B-D62B711F088D}"/>
              </a:ext>
            </a:extLst>
          </p:cNvPr>
          <p:cNvSpPr/>
          <p:nvPr/>
        </p:nvSpPr>
        <p:spPr>
          <a:xfrm>
            <a:off x="7274082" y="5885852"/>
            <a:ext cx="37657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https://disney.fandom.com/f/p/4400000000000297833</a:t>
            </a:r>
            <a:r>
              <a:rPr lang="en-US" sz="1100" dirty="0"/>
              <a:t> </a:t>
            </a:r>
            <a:endParaRPr lang="en-US" sz="1600" dirty="0"/>
          </a:p>
          <a:p>
            <a:r>
              <a:rPr lang="en-US" sz="1100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6BDC9-30D5-8B46-BEAF-418BC8EA8D4D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61856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2A4CCB-4E5B-8C47-A522-C073E1BE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81" y="6015"/>
            <a:ext cx="10515600" cy="1325563"/>
          </a:xfrm>
        </p:spPr>
        <p:txBody>
          <a:bodyPr/>
          <a:lstStyle/>
          <a:p>
            <a:r>
              <a:rPr lang="en-US" dirty="0"/>
              <a:t>Fuels: Biomass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02A692-D854-E24A-B589-0A969FC2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81" y="1593188"/>
            <a:ext cx="7514063" cy="4527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can biomass be fuel?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types of biomass can be fuel</a:t>
            </a:r>
          </a:p>
          <a:p>
            <a:r>
              <a:rPr lang="en-US" dirty="0"/>
              <a:t>Combustion of biomass provides heat which can be directly or converted to power in engines and generators</a:t>
            </a:r>
          </a:p>
          <a:p>
            <a:r>
              <a:rPr lang="en-US" dirty="0"/>
              <a:t>Leftover biomass can be used as a renewable energy 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2" descr="Illustrated Glossary of Organic Chemistry - Combustion">
            <a:extLst>
              <a:ext uri="{FF2B5EF4-FFF2-40B4-BE49-F238E27FC236}">
                <a16:creationId xmlns:a16="http://schemas.microsoft.com/office/drawing/2014/main" id="{D51D519C-CC92-D043-81B1-146D072C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8872" y="2328466"/>
            <a:ext cx="2934756" cy="22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295CEF-B807-9C4A-8B1B-C2D0A7E6156A}"/>
              </a:ext>
            </a:extLst>
          </p:cNvPr>
          <p:cNvSpPr/>
          <p:nvPr/>
        </p:nvSpPr>
        <p:spPr>
          <a:xfrm>
            <a:off x="8531315" y="4529533"/>
            <a:ext cx="41228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www.chem.ucla.edu</a:t>
            </a:r>
            <a:r>
              <a:rPr lang="en-US" sz="1050" dirty="0"/>
              <a:t>/~</a:t>
            </a:r>
            <a:r>
              <a:rPr lang="en-US" sz="1050" dirty="0" err="1"/>
              <a:t>harding</a:t>
            </a:r>
            <a:r>
              <a:rPr lang="en-US" sz="1050" dirty="0"/>
              <a:t>/IGOC/C/</a:t>
            </a:r>
            <a:r>
              <a:rPr lang="en-US" sz="1050" dirty="0" err="1"/>
              <a:t>combustion.html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2781A-A1AD-9E48-9247-D96431E2B6C0}"/>
              </a:ext>
            </a:extLst>
          </p:cNvPr>
          <p:cNvSpPr txBox="1"/>
          <p:nvPr/>
        </p:nvSpPr>
        <p:spPr>
          <a:xfrm>
            <a:off x="481853" y="6092704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20</a:t>
            </a:r>
          </a:p>
        </p:txBody>
      </p:sp>
    </p:spTree>
    <p:extLst>
      <p:ext uri="{BB962C8B-B14F-4D97-AF65-F5344CB8AC3E}">
        <p14:creationId xmlns:p14="http://schemas.microsoft.com/office/powerpoint/2010/main" val="71637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0A96-5C27-DA49-AC50-AD08B1E06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21" y="1490011"/>
            <a:ext cx="7714957" cy="43727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Examples of biomass</a:t>
            </a:r>
          </a:p>
          <a:p>
            <a:pPr lvl="1"/>
            <a:endParaRPr lang="en-US" dirty="0"/>
          </a:p>
          <a:p>
            <a:r>
              <a:rPr lang="en-US" dirty="0"/>
              <a:t>Waste wood</a:t>
            </a:r>
          </a:p>
          <a:p>
            <a:r>
              <a:rPr lang="en-US" dirty="0"/>
              <a:t>Pecan waste</a:t>
            </a:r>
          </a:p>
          <a:p>
            <a:r>
              <a:rPr lang="en-US" dirty="0"/>
              <a:t>Yard waste</a:t>
            </a:r>
          </a:p>
          <a:p>
            <a:r>
              <a:rPr lang="en-US" dirty="0"/>
              <a:t>Guayule Bagasse</a:t>
            </a:r>
          </a:p>
          <a:p>
            <a:pPr lvl="1"/>
            <a:r>
              <a:rPr lang="en-US" dirty="0"/>
              <a:t>Leftovers after rubber is removed from Guayule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24CA3C-D276-264F-A541-FBDD713A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Fuels: Biomass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1B397F-AC9B-7640-B7E9-9FADBB83E6FF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21</a:t>
            </a:r>
          </a:p>
        </p:txBody>
      </p:sp>
      <p:pic>
        <p:nvPicPr>
          <p:cNvPr id="7170" name="Picture 2" descr="Consequences of Biomass Burning in India - BORGEN">
            <a:extLst>
              <a:ext uri="{FF2B5EF4-FFF2-40B4-BE49-F238E27FC236}">
                <a16:creationId xmlns:a16="http://schemas.microsoft.com/office/drawing/2014/main" id="{CB7743D6-C8B0-CB48-A5EC-3078A6CD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412" y="1570525"/>
            <a:ext cx="4033472" cy="20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399EB5-DD5E-B64E-A91C-0379B56567B4}"/>
              </a:ext>
            </a:extLst>
          </p:cNvPr>
          <p:cNvSpPr/>
          <p:nvPr/>
        </p:nvSpPr>
        <p:spPr>
          <a:xfrm>
            <a:off x="7019412" y="361034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www.borgenmagazine.com</a:t>
            </a:r>
            <a:r>
              <a:rPr lang="en-US" sz="1000" dirty="0"/>
              <a:t>/consequences-biomass-burning-</a:t>
            </a:r>
            <a:r>
              <a:rPr lang="en-US" sz="1000" dirty="0" err="1"/>
              <a:t>india</a:t>
            </a:r>
            <a:r>
              <a:rPr lang="en-US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83814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272"/>
            <a:ext cx="10058400" cy="1609344"/>
          </a:xfrm>
        </p:spPr>
        <p:txBody>
          <a:bodyPr/>
          <a:lstStyle/>
          <a:p>
            <a:r>
              <a:rPr lang="en-US" dirty="0"/>
              <a:t>Oxidizers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5350" y="1047757"/>
                <a:ext cx="10401300" cy="4902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Oxidizers are chemicals that provide oxygen to a fire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can we have a fire under water?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Magnesium Nitrate decomposes in water to give oxygen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𝑀𝑔𝑂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350" y="1047757"/>
                <a:ext cx="10401300" cy="4902200"/>
              </a:xfrm>
              <a:blipFill>
                <a:blip r:embed="rId2"/>
                <a:stretch>
                  <a:fillRect l="-1098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BACCC16-8DA0-D44D-AE40-5581B8291FFE}"/>
              </a:ext>
            </a:extLst>
          </p:cNvPr>
          <p:cNvSpPr/>
          <p:nvPr/>
        </p:nvSpPr>
        <p:spPr>
          <a:xfrm>
            <a:off x="6478858" y="3901149"/>
            <a:ext cx="39087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https://www.storytrender.com/59918/amazing-illusions-appear-to-show-diver-creating-bonfire-underwater/</a:t>
            </a:r>
            <a:r>
              <a:rPr lang="en-US" sz="1000" dirty="0"/>
              <a:t> </a:t>
            </a:r>
            <a:endParaRPr lang="en-US" sz="1600" dirty="0"/>
          </a:p>
        </p:txBody>
      </p:sp>
      <p:pic>
        <p:nvPicPr>
          <p:cNvPr id="6" name="Picture 2" descr="Amazing illusions appear to show diver creating bonfire underwater">
            <a:extLst>
              <a:ext uri="{FF2B5EF4-FFF2-40B4-BE49-F238E27FC236}">
                <a16:creationId xmlns:a16="http://schemas.microsoft.com/office/drawing/2014/main" id="{3DCF221C-950A-8745-985A-F83E2EE1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919" y="2586244"/>
            <a:ext cx="2549939" cy="16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051B893-2834-B14B-AC12-13B738317D09}"/>
              </a:ext>
            </a:extLst>
          </p:cNvPr>
          <p:cNvSpPr/>
          <p:nvPr/>
        </p:nvSpPr>
        <p:spPr>
          <a:xfrm>
            <a:off x="5870222" y="5070697"/>
            <a:ext cx="451556" cy="449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68C24-F0F6-C647-A80A-CBA790C83CA5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22</a:t>
            </a:r>
          </a:p>
        </p:txBody>
      </p:sp>
    </p:spTree>
    <p:extLst>
      <p:ext uri="{BB962C8B-B14F-4D97-AF65-F5344CB8AC3E}">
        <p14:creationId xmlns:p14="http://schemas.microsoft.com/office/powerpoint/2010/main" val="134602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986A-B069-1B48-9D6F-43713FCE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112"/>
            <a:ext cx="10515600" cy="4351338"/>
          </a:xfrm>
        </p:spPr>
        <p:txBody>
          <a:bodyPr/>
          <a:lstStyle/>
          <a:p>
            <a:r>
              <a:rPr lang="en-US" dirty="0"/>
              <a:t>How can we have a fire in space?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Ammonium Perchlorate decomposes to give oxygen for the combustion of rocket fuel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FC0006-65B6-8347-9A7D-1379EEFE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Oxidizers</a:t>
            </a:r>
          </a:p>
        </p:txBody>
      </p:sp>
      <p:pic>
        <p:nvPicPr>
          <p:cNvPr id="5" name="Picture 2" descr="Rocket flying in space">
            <a:extLst>
              <a:ext uri="{FF2B5EF4-FFF2-40B4-BE49-F238E27FC236}">
                <a16:creationId xmlns:a16="http://schemas.microsoft.com/office/drawing/2014/main" id="{F2A4826E-7560-6A4B-92C1-2AA8E4AA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71" y="1917611"/>
            <a:ext cx="3428619" cy="16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AE1D3C-97D6-5D41-8131-45AED7E3C75E}"/>
              </a:ext>
            </a:extLst>
          </p:cNvPr>
          <p:cNvSpPr/>
          <p:nvPr/>
        </p:nvSpPr>
        <p:spPr>
          <a:xfrm>
            <a:off x="7033573" y="3152001"/>
            <a:ext cx="3782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www.scienceabc.com</a:t>
            </a:r>
            <a:r>
              <a:rPr lang="en-US" sz="1000" dirty="0"/>
              <a:t>/nature/universe/since-fire-needs-oxygen-to-burn-how-do-rockets-work-in-the-vacuum-of-space.html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F6418AD-5BF8-B041-A781-A3E3378EAC9A}"/>
                  </a:ext>
                </a:extLst>
              </p:cNvPr>
              <p:cNvSpPr/>
              <p:nvPr/>
            </p:nvSpPr>
            <p:spPr>
              <a:xfrm>
                <a:off x="3003114" y="5040871"/>
                <a:ext cx="50369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𝐶𝑙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F6418AD-5BF8-B041-A781-A3E3378EA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14" y="5040871"/>
                <a:ext cx="5036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A3E19E4E-782C-3C4F-83A5-A239EA171EA9}"/>
              </a:ext>
            </a:extLst>
          </p:cNvPr>
          <p:cNvSpPr/>
          <p:nvPr/>
        </p:nvSpPr>
        <p:spPr>
          <a:xfrm>
            <a:off x="5951871" y="5027585"/>
            <a:ext cx="491066" cy="460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C08FA-A1DD-6748-A435-170109416981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23</a:t>
            </a:r>
          </a:p>
        </p:txBody>
      </p:sp>
    </p:spTree>
    <p:extLst>
      <p:ext uri="{BB962C8B-B14F-4D97-AF65-F5344CB8AC3E}">
        <p14:creationId xmlns:p14="http://schemas.microsoft.com/office/powerpoint/2010/main" val="201586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C02E-62C6-764E-BFDF-F06AC6C6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extinguish a fire?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018D9-EE4B-B94D-9E8E-BF07398CC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extinguisher  removes part of the fire triangle </a:t>
            </a:r>
          </a:p>
        </p:txBody>
      </p:sp>
      <p:sp>
        <p:nvSpPr>
          <p:cNvPr id="4" name="AutoShape 2" descr="The ABCs, Ds, and Ks of Fire Extinguishers -- Occupational Health &amp;amp; Safety">
            <a:extLst>
              <a:ext uri="{FF2B5EF4-FFF2-40B4-BE49-F238E27FC236}">
                <a16:creationId xmlns:a16="http://schemas.microsoft.com/office/drawing/2014/main" id="{CE25079F-85EE-FE42-B961-99E823F408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0D40C7-89CA-184D-B4DC-650C5523B0E6}"/>
              </a:ext>
            </a:extLst>
          </p:cNvPr>
          <p:cNvSpPr/>
          <p:nvPr/>
        </p:nvSpPr>
        <p:spPr>
          <a:xfrm>
            <a:off x="4945883" y="34505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ohsonline.com</a:t>
            </a:r>
            <a:r>
              <a:rPr lang="en-US" sz="1100" dirty="0"/>
              <a:t>/Articles/2004/08/The-ABCs-Ds-and-Ks-of-Fire-</a:t>
            </a:r>
            <a:r>
              <a:rPr lang="en-US" sz="1100" dirty="0" err="1"/>
              <a:t>Extinguishers.aspx</a:t>
            </a:r>
            <a:endParaRPr lang="en-US" sz="1100" dirty="0"/>
          </a:p>
        </p:txBody>
      </p:sp>
      <p:pic>
        <p:nvPicPr>
          <p:cNvPr id="4100" name="Picture 4" descr="The ABCs, Ds, and Ks of Fire Extinguishers -- Occupational Health &amp;amp; Safety">
            <a:extLst>
              <a:ext uri="{FF2B5EF4-FFF2-40B4-BE49-F238E27FC236}">
                <a16:creationId xmlns:a16="http://schemas.microsoft.com/office/drawing/2014/main" id="{37BEC724-F1B5-0B4C-A2F6-A9F090E8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153" y="1803908"/>
            <a:ext cx="3436526" cy="16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afety: The fire triangle – The Andersons">
            <a:extLst>
              <a:ext uri="{FF2B5EF4-FFF2-40B4-BE49-F238E27FC236}">
                <a16:creationId xmlns:a16="http://schemas.microsoft.com/office/drawing/2014/main" id="{E4FC6274-0351-3049-A0AC-DD12DDA2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001" y="4385279"/>
            <a:ext cx="2808521" cy="17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A0FF82-B08F-5C4B-B4B7-3E29B55A3B40}"/>
              </a:ext>
            </a:extLst>
          </p:cNvPr>
          <p:cNvSpPr/>
          <p:nvPr/>
        </p:nvSpPr>
        <p:spPr>
          <a:xfrm>
            <a:off x="6801304" y="5837011"/>
            <a:ext cx="463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https://andersonscanada.com/2019/03/25/safety-the-fire-triangle/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1AABC-E608-174E-A600-977742F4B5D9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24</a:t>
            </a:r>
          </a:p>
        </p:txBody>
      </p:sp>
    </p:spTree>
    <p:extLst>
      <p:ext uri="{BB962C8B-B14F-4D97-AF65-F5344CB8AC3E}">
        <p14:creationId xmlns:p14="http://schemas.microsoft.com/office/powerpoint/2010/main" val="2286174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BDA67-8E55-E24A-AE30-EB7314AF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Wildfire Question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950E9E-EF0C-D64E-BC54-B99C045A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538"/>
            <a:ext cx="10515600" cy="4352925"/>
          </a:xfrm>
        </p:spPr>
        <p:txBody>
          <a:bodyPr/>
          <a:lstStyle/>
          <a:p>
            <a:r>
              <a:rPr lang="en-US" dirty="0"/>
              <a:t>Using the fire triangle, what can we do to limit wildfires?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9CB05-D282-AC40-B31E-65F1BA320931}"/>
              </a:ext>
            </a:extLst>
          </p:cNvPr>
          <p:cNvSpPr txBox="1"/>
          <p:nvPr/>
        </p:nvSpPr>
        <p:spPr>
          <a:xfrm>
            <a:off x="481853" y="6092704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25</a:t>
            </a:r>
          </a:p>
        </p:txBody>
      </p:sp>
      <p:pic>
        <p:nvPicPr>
          <p:cNvPr id="8196" name="Picture 4" descr="Like Armageddon&amp;amp;#39;: California&amp;amp;#39;s 2021 wildfire season could be extreme, state  officials warn - ABC7 San Francisco">
            <a:extLst>
              <a:ext uri="{FF2B5EF4-FFF2-40B4-BE49-F238E27FC236}">
                <a16:creationId xmlns:a16="http://schemas.microsoft.com/office/drawing/2014/main" id="{19E7F8F2-C4D4-D640-A1B8-A373A907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068" y="2041012"/>
            <a:ext cx="6067864" cy="34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D2C745-5614-A54F-8CA8-AB20DAE70B56}"/>
              </a:ext>
            </a:extLst>
          </p:cNvPr>
          <p:cNvSpPr/>
          <p:nvPr/>
        </p:nvSpPr>
        <p:spPr>
          <a:xfrm>
            <a:off x="3062068" y="541451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https://abc7news.com/</a:t>
            </a:r>
            <a:r>
              <a:rPr lang="en-US" sz="1000" dirty="0" err="1"/>
              <a:t>california</a:t>
            </a:r>
            <a:r>
              <a:rPr lang="en-US" sz="1000" dirty="0"/>
              <a:t>-fire-season-ca-wildfires-wildfire-bay-area/10575293/</a:t>
            </a:r>
          </a:p>
        </p:txBody>
      </p:sp>
    </p:spTree>
    <p:extLst>
      <p:ext uri="{BB962C8B-B14F-4D97-AF65-F5344CB8AC3E}">
        <p14:creationId xmlns:p14="http://schemas.microsoft.com/office/powerpoint/2010/main" val="245026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506D-E6B3-9041-97C1-5A25D23A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S'mores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A31B-8863-EB4D-9D72-8A4A6DC4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Time to (safely) explore fire</a:t>
            </a:r>
          </a:p>
          <a:p>
            <a:endParaRPr lang="en-US" dirty="0"/>
          </a:p>
          <a:p>
            <a:r>
              <a:rPr lang="en-US" dirty="0"/>
              <a:t>Write down the observations you see</a:t>
            </a:r>
          </a:p>
          <a:p>
            <a:pPr lvl="1"/>
            <a:r>
              <a:rPr lang="en-US" dirty="0"/>
              <a:t>Sight</a:t>
            </a:r>
          </a:p>
          <a:p>
            <a:pPr lvl="1"/>
            <a:r>
              <a:rPr lang="en-US" dirty="0"/>
              <a:t>Smell</a:t>
            </a:r>
          </a:p>
          <a:p>
            <a:pPr lvl="1"/>
            <a:r>
              <a:rPr lang="en-US" dirty="0"/>
              <a:t>Sound</a:t>
            </a:r>
          </a:p>
          <a:p>
            <a:pPr lvl="1"/>
            <a:r>
              <a:rPr lang="en-US" dirty="0"/>
              <a:t>Touch (feel heat—do not actually touch!)</a:t>
            </a:r>
          </a:p>
          <a:p>
            <a:pPr lvl="1"/>
            <a:r>
              <a:rPr lang="en-US" dirty="0"/>
              <a:t>Taste (change in marshmallow flavor—do not eat fire!)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F1D3A-8A9A-2A40-8FE6-4140A7B78CA6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26</a:t>
            </a:r>
          </a:p>
        </p:txBody>
      </p:sp>
      <p:pic>
        <p:nvPicPr>
          <p:cNvPr id="9218" name="Picture 2" descr="Roasting Marshmallows GIFs | Tenor">
            <a:extLst>
              <a:ext uri="{FF2B5EF4-FFF2-40B4-BE49-F238E27FC236}">
                <a16:creationId xmlns:a16="http://schemas.microsoft.com/office/drawing/2014/main" id="{03BA4CA7-0EA1-F34C-AF5E-15CC080E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939" y="2059061"/>
            <a:ext cx="2794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559E3C-FC31-954D-9084-E6B254B26E25}"/>
              </a:ext>
            </a:extLst>
          </p:cNvPr>
          <p:cNvSpPr/>
          <p:nvPr/>
        </p:nvSpPr>
        <p:spPr>
          <a:xfrm>
            <a:off x="8394742" y="4191787"/>
            <a:ext cx="30059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tenor.com</a:t>
            </a:r>
            <a:r>
              <a:rPr lang="en-US" sz="1000" dirty="0"/>
              <a:t>/search/roasting-marshmallows-gifs</a:t>
            </a:r>
          </a:p>
        </p:txBody>
      </p:sp>
    </p:spTree>
    <p:extLst>
      <p:ext uri="{BB962C8B-B14F-4D97-AF65-F5344CB8AC3E}">
        <p14:creationId xmlns:p14="http://schemas.microsoft.com/office/powerpoint/2010/main" val="2855593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2D1309-A402-9542-9BEF-2255D6EC94D5}"/>
              </a:ext>
            </a:extLst>
          </p:cNvPr>
          <p:cNvSpPr txBox="1">
            <a:spLocks/>
          </p:cNvSpPr>
          <p:nvPr/>
        </p:nvSpPr>
        <p:spPr>
          <a:xfrm>
            <a:off x="481853" y="-362053"/>
            <a:ext cx="11228294" cy="3644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Author Biographies</a:t>
            </a:r>
            <a:br>
              <a:rPr lang="en-US" sz="16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Catherine Brewer </a:t>
            </a:r>
            <a:r>
              <a:rPr lang="en-US" sz="1600" dirty="0">
                <a:latin typeface="+mn-lt"/>
              </a:rPr>
              <a:t>is an associate professor at the Department of Chemical and Materials Engineering at New Mexico State University.</a:t>
            </a:r>
          </a:p>
          <a:p>
            <a:br>
              <a:rPr lang="en-US" sz="1600" dirty="0">
                <a:latin typeface="+mn-lt"/>
              </a:rPr>
            </a:br>
            <a:r>
              <a:rPr lang="en-US" sz="1600" b="1" dirty="0">
                <a:latin typeface="+mn-lt"/>
              </a:rPr>
              <a:t>Jacob </a:t>
            </a:r>
            <a:r>
              <a:rPr lang="en-US" sz="1600" b="1" dirty="0" err="1">
                <a:latin typeface="+mn-lt"/>
              </a:rPr>
              <a:t>Ursey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is a Master’s student in the Department of Chemical and Materials Engineering at the New Mexico State University.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 err="1">
                <a:latin typeface="+mn-lt"/>
              </a:rPr>
              <a:t>Shermal</a:t>
            </a:r>
            <a:r>
              <a:rPr lang="en-US" sz="1600" b="1" dirty="0">
                <a:latin typeface="+mn-lt"/>
              </a:rPr>
              <a:t> Fernando </a:t>
            </a:r>
            <a:r>
              <a:rPr lang="en-US" sz="1600" dirty="0">
                <a:latin typeface="+mn-lt"/>
              </a:rPr>
              <a:t>is a PhD student in the Department of Chemical and Materials Engineering at the New Mexico State University.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FD083E-70E7-0049-B226-1661C3D79037}"/>
              </a:ext>
            </a:extLst>
          </p:cNvPr>
          <p:cNvSpPr txBox="1">
            <a:spLocks/>
          </p:cNvSpPr>
          <p:nvPr/>
        </p:nvSpPr>
        <p:spPr>
          <a:xfrm>
            <a:off x="481853" y="2648607"/>
            <a:ext cx="11483787" cy="2515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  <a:p>
            <a:pPr marL="0" indent="0">
              <a:buNone/>
            </a:pPr>
            <a:r>
              <a:rPr lang="en-US" sz="1600" b="1" dirty="0"/>
              <a:t> Sustainable Bioeconomy for Arid Regions Center of Excellence: </a:t>
            </a:r>
            <a:r>
              <a:rPr lang="en-US" sz="1600" b="1" dirty="0">
                <a:hlinkClick r:id="rId2"/>
              </a:rPr>
              <a:t>https://sbar.arizona.edu</a:t>
            </a:r>
            <a:endParaRPr lang="en-US" sz="1600" b="1" dirty="0">
              <a:cs typeface="Calibri"/>
              <a:hlinkClick r:id="rId2"/>
            </a:endParaRPr>
          </a:p>
          <a:p>
            <a:endParaRPr lang="en-US" sz="3600" dirty="0"/>
          </a:p>
          <a:p>
            <a:pPr marL="0" indent="0">
              <a:buNone/>
            </a:pPr>
            <a:r>
              <a:rPr lang="en-US" sz="1600" dirty="0"/>
              <a:t>Any opinions, findings, conclusions, or recommendations expressed in this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PowerPoint lesson</a:t>
            </a:r>
            <a:r>
              <a:rPr lang="en-US" sz="1600" dirty="0"/>
              <a:t> are those of the author(s) and do not necessarily reflect the view of the U.S. Department of Agriculture. Grant # 2017-68005-26867.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EB186-ED66-7C47-ADDE-091D065247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528" y="5163671"/>
            <a:ext cx="4723472" cy="831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04632-D994-8848-81A5-5C30A06CD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862" y="5282664"/>
            <a:ext cx="4342505" cy="712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4602E-B9AC-A74C-8ADF-3B2DE3231E11}"/>
              </a:ext>
            </a:extLst>
          </p:cNvPr>
          <p:cNvSpPr txBox="1"/>
          <p:nvPr/>
        </p:nvSpPr>
        <p:spPr>
          <a:xfrm>
            <a:off x="481853" y="6092704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27</a:t>
            </a:r>
          </a:p>
        </p:txBody>
      </p:sp>
    </p:spTree>
    <p:extLst>
      <p:ext uri="{BB962C8B-B14F-4D97-AF65-F5344CB8AC3E}">
        <p14:creationId xmlns:p14="http://schemas.microsoft.com/office/powerpoint/2010/main" val="39340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67B3-64C8-ED45-830E-876B064A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8BE3-7DA4-B947-9F16-DCFF8B1A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How/when does fire help us?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How/when does fire does not help us?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957AC-CDF0-D544-A9C1-228633B8201A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3</a:t>
            </a:r>
          </a:p>
        </p:txBody>
      </p:sp>
      <p:pic>
        <p:nvPicPr>
          <p:cNvPr id="1026" name="Picture 2" descr="5 Meditative Benefits Of Staring Into A Fire">
            <a:extLst>
              <a:ext uri="{FF2B5EF4-FFF2-40B4-BE49-F238E27FC236}">
                <a16:creationId xmlns:a16="http://schemas.microsoft.com/office/drawing/2014/main" id="{B9B0479E-BDFD-6D43-87CD-E0D9FC2A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3222" y="2568221"/>
            <a:ext cx="4450578" cy="25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391DBE-6EF2-D24D-9D71-7C7D20D0AA2F}"/>
              </a:ext>
            </a:extLst>
          </p:cNvPr>
          <p:cNvSpPr/>
          <p:nvPr/>
        </p:nvSpPr>
        <p:spPr>
          <a:xfrm>
            <a:off x="6822527" y="5237514"/>
            <a:ext cx="4450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www.meditationdaily.com</a:t>
            </a:r>
            <a:r>
              <a:rPr lang="en-US" sz="1100" dirty="0"/>
              <a:t>/meditative-benefits-of-staring-into-a-fire/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496964"/>
            <a:ext cx="9603275" cy="1049235"/>
          </a:xfrm>
        </p:spPr>
        <p:txBody>
          <a:bodyPr/>
          <a:lstStyle/>
          <a:p>
            <a:r>
              <a:rPr lang="en-US" dirty="0"/>
              <a:t>How Fire helps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1794004"/>
            <a:ext cx="10164689" cy="41665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Lighting </a:t>
            </a:r>
          </a:p>
          <a:p>
            <a:pPr lvl="1"/>
            <a:r>
              <a:rPr lang="en-US" dirty="0"/>
              <a:t>During night or in dark places</a:t>
            </a:r>
          </a:p>
          <a:p>
            <a:r>
              <a:rPr lang="en-US" dirty="0"/>
              <a:t>Cooking of foods</a:t>
            </a:r>
          </a:p>
          <a:p>
            <a:pPr lvl="1"/>
            <a:r>
              <a:rPr lang="en-US" dirty="0"/>
              <a:t>Make safe to eat</a:t>
            </a:r>
          </a:p>
          <a:p>
            <a:pPr lvl="1"/>
            <a:r>
              <a:rPr lang="en-US" dirty="0"/>
              <a:t>Make easier to chew/digest</a:t>
            </a:r>
          </a:p>
          <a:p>
            <a:pPr lvl="1"/>
            <a:r>
              <a:rPr lang="en-US" dirty="0"/>
              <a:t>Make tastier</a:t>
            </a:r>
          </a:p>
          <a:p>
            <a:r>
              <a:rPr lang="en-US" dirty="0"/>
              <a:t>Manufacturing of tools</a:t>
            </a:r>
          </a:p>
          <a:p>
            <a:pPr lvl="1"/>
            <a:r>
              <a:rPr lang="en-US" dirty="0"/>
              <a:t>Melt metals</a:t>
            </a:r>
          </a:p>
          <a:p>
            <a:pPr lvl="1"/>
            <a:r>
              <a:rPr lang="en-US" dirty="0"/>
              <a:t>Make glass and fire ceramics</a:t>
            </a:r>
          </a:p>
          <a:p>
            <a:r>
              <a:rPr lang="en-US" dirty="0"/>
              <a:t>Original ”air conditioning”</a:t>
            </a:r>
          </a:p>
          <a:p>
            <a:r>
              <a:rPr lang="en-US" dirty="0"/>
              <a:t>Fun/entertainment</a:t>
            </a:r>
          </a:p>
        </p:txBody>
      </p:sp>
      <p:pic>
        <p:nvPicPr>
          <p:cNvPr id="1026" name="Picture 2" descr="Candlepower - Wikipedia">
            <a:extLst>
              <a:ext uri="{FF2B5EF4-FFF2-40B4-BE49-F238E27FC236}">
                <a16:creationId xmlns:a16="http://schemas.microsoft.com/office/drawing/2014/main" id="{6FBE79C2-B0D7-B34F-9AFE-081D6392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686" y="1546199"/>
            <a:ext cx="1772530" cy="14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858C21-2F5D-1145-8B1D-623BF16C21D6}"/>
              </a:ext>
            </a:extLst>
          </p:cNvPr>
          <p:cNvSpPr/>
          <p:nvPr/>
        </p:nvSpPr>
        <p:spPr>
          <a:xfrm>
            <a:off x="5753687" y="3003827"/>
            <a:ext cx="17725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en.wikipedia.org</a:t>
            </a:r>
            <a:r>
              <a:rPr lang="en-US" sz="1100" dirty="0"/>
              <a:t>/wiki/Candlepower 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62F66CA-D465-D34D-B9C8-5B85E6AA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7078" y="1412289"/>
            <a:ext cx="2588455" cy="18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30C266-1A64-0E40-AC0A-AD799CE745C1}"/>
              </a:ext>
            </a:extLst>
          </p:cNvPr>
          <p:cNvSpPr/>
          <p:nvPr/>
        </p:nvSpPr>
        <p:spPr>
          <a:xfrm>
            <a:off x="8523112" y="3357134"/>
            <a:ext cx="3149600" cy="446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www.muscleandfitness.com</a:t>
            </a:r>
            <a:r>
              <a:rPr lang="en-US" sz="1100" dirty="0"/>
              <a:t>/nutrition/healthy-eating/5-best-meats-throw-grill/</a:t>
            </a:r>
          </a:p>
        </p:txBody>
      </p:sp>
      <p:pic>
        <p:nvPicPr>
          <p:cNvPr id="1032" name="Picture 8" descr="A blacksmith at work">
            <a:extLst>
              <a:ext uri="{FF2B5EF4-FFF2-40B4-BE49-F238E27FC236}">
                <a16:creationId xmlns:a16="http://schemas.microsoft.com/office/drawing/2014/main" id="{93B66348-1602-4F46-9EDE-CA3DF771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888" y="3877268"/>
            <a:ext cx="1873956" cy="1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3A6992-6243-9C4E-B502-6B461DE35765}"/>
              </a:ext>
            </a:extLst>
          </p:cNvPr>
          <p:cNvSpPr/>
          <p:nvPr/>
        </p:nvSpPr>
        <p:spPr>
          <a:xfrm>
            <a:off x="8897783" y="5916420"/>
            <a:ext cx="3105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witcher.fandom.com</a:t>
            </a:r>
            <a:r>
              <a:rPr lang="en-US" sz="1100" dirty="0"/>
              <a:t>/wiki/Blacksmith</a:t>
            </a:r>
          </a:p>
        </p:txBody>
      </p:sp>
      <p:pic>
        <p:nvPicPr>
          <p:cNvPr id="1034" name="Picture 10" descr="500+ Best Campfire Pictures [HD] | Download Free Images on Unsplash">
            <a:extLst>
              <a:ext uri="{FF2B5EF4-FFF2-40B4-BE49-F238E27FC236}">
                <a16:creationId xmlns:a16="http://schemas.microsoft.com/office/drawing/2014/main" id="{41A10779-9E2C-8541-A983-371D93CB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686" y="3459602"/>
            <a:ext cx="2250135" cy="23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3ADABA-CBCD-784E-BF38-059DEE34DFE1}"/>
              </a:ext>
            </a:extLst>
          </p:cNvPr>
          <p:cNvSpPr/>
          <p:nvPr/>
        </p:nvSpPr>
        <p:spPr>
          <a:xfrm>
            <a:off x="5431081" y="5902491"/>
            <a:ext cx="28953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unsplash.com</a:t>
            </a:r>
            <a:r>
              <a:rPr lang="en-US" sz="1100" dirty="0"/>
              <a:t>/photos/1j18807_ul0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446C0-7E91-1A41-A03C-DAE3F7D67A7E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202388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1902B-34FF-6F4C-9969-0090A69E9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01" y="1253331"/>
            <a:ext cx="75252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Natural wildfires are part of the natural ecosystem</a:t>
            </a:r>
          </a:p>
          <a:p>
            <a:r>
              <a:rPr lang="en-US" dirty="0"/>
              <a:t>When?</a:t>
            </a:r>
          </a:p>
          <a:p>
            <a:pPr lvl="1"/>
            <a:r>
              <a:rPr lang="en-US" dirty="0"/>
              <a:t>Sparks or fires from human activities </a:t>
            </a:r>
          </a:p>
          <a:p>
            <a:pPr lvl="1"/>
            <a:r>
              <a:rPr lang="en-US" dirty="0"/>
              <a:t>Naturally occurs by lightning </a:t>
            </a:r>
          </a:p>
          <a:p>
            <a:pPr lvl="1"/>
            <a:r>
              <a:rPr lang="en-US" dirty="0"/>
              <a:t>Most often occurs during summer and Fall when the biomass is driest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Benefits of natural-occurring wildfire </a:t>
            </a:r>
          </a:p>
          <a:p>
            <a:pPr lvl="1"/>
            <a:r>
              <a:rPr lang="en-US" dirty="0"/>
              <a:t>Clears weaker trees and debris</a:t>
            </a:r>
          </a:p>
          <a:p>
            <a:pPr lvl="1"/>
            <a:r>
              <a:rPr lang="en-US" dirty="0"/>
              <a:t>Open the forest floors to sunlight</a:t>
            </a:r>
          </a:p>
          <a:p>
            <a:pPr lvl="1"/>
            <a:r>
              <a:rPr lang="en-US" dirty="0"/>
              <a:t>Nourishes the soil</a:t>
            </a:r>
          </a:p>
          <a:p>
            <a:pPr lvl="1"/>
            <a:r>
              <a:rPr lang="en-US" dirty="0"/>
              <a:t>Reduces the severity of future wildfires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BA809A-D30D-F448-AF3A-0E69809B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54" y="0"/>
            <a:ext cx="10515600" cy="1325563"/>
          </a:xfrm>
        </p:spPr>
        <p:txBody>
          <a:bodyPr/>
          <a:lstStyle/>
          <a:p>
            <a:r>
              <a:rPr lang="en-US" dirty="0"/>
              <a:t>Wildfires: Combustion and Arid lands </a:t>
            </a:r>
          </a:p>
        </p:txBody>
      </p:sp>
      <p:pic>
        <p:nvPicPr>
          <p:cNvPr id="6" name="Picture 2" descr="California Wildfires: Latest news on Dixie, Caldor fires | The Sacramento  Bee">
            <a:extLst>
              <a:ext uri="{FF2B5EF4-FFF2-40B4-BE49-F238E27FC236}">
                <a16:creationId xmlns:a16="http://schemas.microsoft.com/office/drawing/2014/main" id="{C00A17BD-0E75-A440-B162-CB2E5351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664" y="2178868"/>
            <a:ext cx="3156488" cy="20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F8CC0-3727-A147-9A50-128A732B02AA}"/>
              </a:ext>
            </a:extLst>
          </p:cNvPr>
          <p:cNvSpPr/>
          <p:nvPr/>
        </p:nvSpPr>
        <p:spPr>
          <a:xfrm>
            <a:off x="8968559" y="4277687"/>
            <a:ext cx="2550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www.britannica.com</a:t>
            </a:r>
            <a:r>
              <a:rPr lang="en-US" sz="1000" dirty="0"/>
              <a:t>/science/wildfire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92B21-C4AE-3643-9765-F3340FB70E6B}"/>
              </a:ext>
            </a:extLst>
          </p:cNvPr>
          <p:cNvSpPr txBox="1"/>
          <p:nvPr/>
        </p:nvSpPr>
        <p:spPr>
          <a:xfrm>
            <a:off x="414521" y="6172140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5</a:t>
            </a:r>
          </a:p>
        </p:txBody>
      </p:sp>
    </p:spTree>
    <p:extLst>
      <p:ext uri="{BB962C8B-B14F-4D97-AF65-F5344CB8AC3E}">
        <p14:creationId xmlns:p14="http://schemas.microsoft.com/office/powerpoint/2010/main" val="18047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7DB3-999E-F34F-BBC7-456D0718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21" y="18255"/>
            <a:ext cx="10515600" cy="1325563"/>
          </a:xfrm>
        </p:spPr>
        <p:txBody>
          <a:bodyPr/>
          <a:lstStyle/>
          <a:p>
            <a:r>
              <a:rPr lang="en-US" dirty="0"/>
              <a:t>WATCH AND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F7A9-4656-E947-8596-6D65FF471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21" y="134381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Building a Fire to Burn Green Wood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https://www.youtube.com/watch?v=mWErKjSRz4M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How To Make and Sustain a Fire in The Rain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https://www.youtube.com/watch?v=L-5g7-AyqHA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Slow-Motion Wood Burning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=1pSe4qG-XcM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5FC18-4DC9-AB48-8B5A-AA7601731778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30199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3B31-41DD-4E49-88FE-1FA2024E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Ignition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EC3EC-650B-AB45-AE21-2DFA9A0C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that can prevent a fire from starting?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59872-C5AC-CB4B-926C-58DEE8638921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7</a:t>
            </a:r>
          </a:p>
        </p:txBody>
      </p:sp>
      <p:pic>
        <p:nvPicPr>
          <p:cNvPr id="2050" name="Picture 2" descr="The Surprising Health Benefits of Making a Campfire">
            <a:extLst>
              <a:ext uri="{FF2B5EF4-FFF2-40B4-BE49-F238E27FC236}">
                <a16:creationId xmlns:a16="http://schemas.microsoft.com/office/drawing/2014/main" id="{CBE7BC21-4FA4-8147-8151-6E31BEC2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154" y="2485711"/>
            <a:ext cx="4154312" cy="27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4433EB-7C94-B74C-8AAD-DE5AFA10462A}"/>
              </a:ext>
            </a:extLst>
          </p:cNvPr>
          <p:cNvSpPr/>
          <p:nvPr/>
        </p:nvSpPr>
        <p:spPr>
          <a:xfrm>
            <a:off x="3160889" y="531444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www.mensjournal.com</a:t>
            </a:r>
            <a:r>
              <a:rPr lang="en-US" sz="1000" dirty="0"/>
              <a:t>/health-fitness/the-surprising-health-benefits-of-making-a-campfire/</a:t>
            </a:r>
          </a:p>
        </p:txBody>
      </p:sp>
    </p:spTree>
    <p:extLst>
      <p:ext uri="{BB962C8B-B14F-4D97-AF65-F5344CB8AC3E}">
        <p14:creationId xmlns:p14="http://schemas.microsoft.com/office/powerpoint/2010/main" val="190378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Oxygen</a:t>
            </a:r>
          </a:p>
          <a:p>
            <a:r>
              <a:rPr lang="en-US" dirty="0"/>
              <a:t>Fuel</a:t>
            </a:r>
          </a:p>
          <a:p>
            <a:pPr lvl="1"/>
            <a:r>
              <a:rPr lang="en-US" dirty="0"/>
              <a:t>Energy content</a:t>
            </a:r>
          </a:p>
          <a:p>
            <a:pPr lvl="1"/>
            <a:r>
              <a:rPr lang="en-US" dirty="0"/>
              <a:t>Ability to start combustion reactions</a:t>
            </a:r>
          </a:p>
          <a:p>
            <a:r>
              <a:rPr lang="en-US" dirty="0"/>
              <a:t>Ignition 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afety: The fire triangle – The Anders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784" y="2418555"/>
            <a:ext cx="4157118" cy="26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309" y="5869168"/>
            <a:ext cx="4635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https://andersonscanada.com/2019/03/25/safety-the-fire-triangle/</a:t>
            </a:r>
            <a:r>
              <a:rPr lang="en-US" sz="1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C7594-4E47-DE48-B997-17F8A85C5C59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400593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1432"/>
            <a:ext cx="10058400" cy="1609344"/>
          </a:xfrm>
        </p:spPr>
        <p:txBody>
          <a:bodyPr/>
          <a:lstStyle/>
          <a:p>
            <a:r>
              <a:rPr lang="en-US" dirty="0"/>
              <a:t>The science of combustion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90776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 steps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Drying </a:t>
            </a:r>
          </a:p>
          <a:p>
            <a:r>
              <a:rPr lang="en-US" dirty="0"/>
              <a:t>Pyrolysis</a:t>
            </a:r>
          </a:p>
          <a:p>
            <a:r>
              <a:rPr lang="en-US" dirty="0"/>
              <a:t>Flaming Pyrolysis</a:t>
            </a:r>
          </a:p>
          <a:p>
            <a:r>
              <a:rPr lang="en-US" dirty="0"/>
              <a:t>Char Combustion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209E5-6196-CC46-A1AA-015CD607AC17}"/>
              </a:ext>
            </a:extLst>
          </p:cNvPr>
          <p:cNvSpPr txBox="1"/>
          <p:nvPr/>
        </p:nvSpPr>
        <p:spPr>
          <a:xfrm>
            <a:off x="871721" y="6008962"/>
            <a:ext cx="118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Slide 9</a:t>
            </a:r>
          </a:p>
        </p:txBody>
      </p:sp>
      <p:pic>
        <p:nvPicPr>
          <p:cNvPr id="4098" name="Picture 2" descr="Coal, why we should not burn it.. It contains lead and mercury. | by Peter  Miles | Age of Awareness | Medium">
            <a:extLst>
              <a:ext uri="{FF2B5EF4-FFF2-40B4-BE49-F238E27FC236}">
                <a16:creationId xmlns:a16="http://schemas.microsoft.com/office/drawing/2014/main" id="{D39B648A-F7BC-F348-A0D9-B24A0F6F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215" y="2129926"/>
            <a:ext cx="4106480" cy="30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06A8AA-B953-C146-AA89-041AE7E40BC6}"/>
              </a:ext>
            </a:extLst>
          </p:cNvPr>
          <p:cNvSpPr/>
          <p:nvPr/>
        </p:nvSpPr>
        <p:spPr>
          <a:xfrm>
            <a:off x="6339841" y="523583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medium.com</a:t>
            </a:r>
            <a:r>
              <a:rPr lang="en-US" sz="1000" dirty="0"/>
              <a:t>/age-of-awareness/coal-why-we-should-not-burn-it-9a6894a3fcfe</a:t>
            </a:r>
          </a:p>
        </p:txBody>
      </p:sp>
    </p:spTree>
    <p:extLst>
      <p:ext uri="{BB962C8B-B14F-4D97-AF65-F5344CB8AC3E}">
        <p14:creationId xmlns:p14="http://schemas.microsoft.com/office/powerpoint/2010/main" val="20472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34669</TotalTime>
  <Words>1420</Words>
  <Application>Microsoft Office PowerPoint</Application>
  <PresentationFormat>Widescreen</PresentationFormat>
  <Paragraphs>260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Warm-up Questions</vt:lpstr>
      <vt:lpstr>How Fire helps</vt:lpstr>
      <vt:lpstr>Wildfires: Combustion and Arid lands </vt:lpstr>
      <vt:lpstr>WATCH AND OBSERVE</vt:lpstr>
      <vt:lpstr>Ignition question</vt:lpstr>
      <vt:lpstr>fire triangle</vt:lpstr>
      <vt:lpstr>The science of combustion</vt:lpstr>
      <vt:lpstr>Drying</vt:lpstr>
      <vt:lpstr>Pyrolysis (“cut with fire”)</vt:lpstr>
      <vt:lpstr>Flaming Pyrolysis</vt:lpstr>
      <vt:lpstr>Char Combustion</vt:lpstr>
      <vt:lpstr>Burning question</vt:lpstr>
      <vt:lpstr>Problems with fire: Not hot enough ?</vt:lpstr>
      <vt:lpstr>Problems of fire: Carbon Monoxide (CO)</vt:lpstr>
      <vt:lpstr>Problems of fire: smoke</vt:lpstr>
      <vt:lpstr>Problems with fire: smoke</vt:lpstr>
      <vt:lpstr>Problems with fire: smoke</vt:lpstr>
      <vt:lpstr>Fuels: Biomass</vt:lpstr>
      <vt:lpstr>Fuels: Biomass</vt:lpstr>
      <vt:lpstr>Oxidizers</vt:lpstr>
      <vt:lpstr>Oxidizers</vt:lpstr>
      <vt:lpstr>How to extinguish a fire?</vt:lpstr>
      <vt:lpstr>Wildfire Question</vt:lpstr>
      <vt:lpstr>S'mores Activity</vt:lpstr>
      <vt:lpstr>PowerPoint Presentation</vt:lpstr>
    </vt:vector>
  </TitlesOfParts>
  <Company>Solaray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Combustion</dc:title>
  <dc:creator>Jacob Usrey</dc:creator>
  <cp:lastModifiedBy>Grunberg, Wolfgang - (grunberg)</cp:lastModifiedBy>
  <cp:revision>61</cp:revision>
  <dcterms:created xsi:type="dcterms:W3CDTF">2021-05-18T19:34:11Z</dcterms:created>
  <dcterms:modified xsi:type="dcterms:W3CDTF">2022-06-30T13:46:18Z</dcterms:modified>
</cp:coreProperties>
</file>