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Torran - (torrananderson)" initials="AT-(" lastIdx="1" clrIdx="0">
    <p:extLst>
      <p:ext uri="{19B8F6BF-5375-455C-9EA6-DF929625EA0E}">
        <p15:presenceInfo xmlns:p15="http://schemas.microsoft.com/office/powerpoint/2012/main" userId="S-1-5-21-3885614643-332083874-814631590-257464" providerId="AD"/>
      </p:ext>
    </p:extLst>
  </p:cmAuthor>
  <p:cmAuthor id="2" name="Yaylali, Ali Osman - (ayaylali)" initials="YAO(" lastIdx="1" clrIdx="1">
    <p:extLst>
      <p:ext uri="{19B8F6BF-5375-455C-9EA6-DF929625EA0E}">
        <p15:presenceInfo xmlns:p15="http://schemas.microsoft.com/office/powerpoint/2012/main" userId="S::ayaylali@email.arizona.edu::ebe66c4c-633c-4cc1-b933-6da032fb3a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84AB8-6106-4BD5-BA7E-CE0693A73C97}" v="156" dt="2022-02-07T20:33:21.852"/>
    <p1510:client id="{973542BF-FDD3-4DEB-84DA-55B95568B675}" v="29" dt="2022-02-07T20:46:02.255"/>
    <p1510:client id="{991105F9-9390-4110-B8D4-61613D4B0F0C}" v="198" dt="2020-07-20T19:00:35.023"/>
    <p1510:client id="{F286D6E5-7D7A-499D-8E5D-EBAF441CDBEF}" v="146" dt="2022-02-09T21:24:00.378"/>
    <p1510:client id="{F722C24A-28BC-4574-8B33-893A538E026B}" v="220" dt="2022-03-02T21:54:01.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p:restoredTop sz="94753"/>
  </p:normalViewPr>
  <p:slideViewPr>
    <p:cSldViewPr snapToGrid="0">
      <p:cViewPr varScale="1">
        <p:scale>
          <a:sx n="114" d="100"/>
          <a:sy n="114" d="100"/>
        </p:scale>
        <p:origin x="346"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Velvet_mesquite.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Gua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l.sciencesocieties.org/publications/aj/abstracts/80/3/AJ0800030447?access=0&amp;view=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Parthenium_argentatu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File:Desert_Landscape.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Carnegiea_gigantea_or_Sahuaro_or_Saguaro_2.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Creosote_Larrea_tridentata.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Gua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tionary.org/wiki/palo_verd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Ocotillo.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8592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477ba7c67c81b8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477ba7c67c81b8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https://commons.wikimedia.org/wiki/File:Velvet_mesquite.jpg</a:t>
            </a:r>
            <a:endParaRPr lang="en" u="sng" dirty="0">
              <a:solidFill>
                <a:schemeClr val="hlink"/>
              </a:solidFill>
            </a:endParaRPr>
          </a:p>
          <a:p>
            <a:pPr marL="0" lvl="0" indent="0" algn="l" rtl="0">
              <a:spcBef>
                <a:spcPts val="0"/>
              </a:spcBef>
              <a:spcAft>
                <a:spcPts val="0"/>
              </a:spcAft>
              <a:buNone/>
            </a:pPr>
            <a:r>
              <a:rPr lang="en" u="none" dirty="0">
                <a:solidFill>
                  <a:schemeClr val="hlink"/>
                </a:solidFill>
              </a:rPr>
              <a:t>Tell them Mesquite</a:t>
            </a:r>
            <a:r>
              <a:rPr lang="en" u="none" baseline="0" dirty="0">
                <a:solidFill>
                  <a:schemeClr val="hlink"/>
                </a:solidFill>
              </a:rPr>
              <a:t> has some similar traits to some of the other plants we already talked about. Like having the small leaves like the creosote does to save water. Say that the Palo Verde was another plant that was a legume – one that adds nitrogen to the soil. May also want to comment that 300 feet is similar to the length of a football field.</a:t>
            </a:r>
          </a:p>
          <a:p>
            <a:pPr marL="0" lvl="0" indent="0" algn="l" rtl="0">
              <a:spcBef>
                <a:spcPts val="0"/>
              </a:spcBef>
              <a:spcAft>
                <a:spcPts val="0"/>
              </a:spcAft>
              <a:buNone/>
            </a:pPr>
            <a:endParaRPr u="non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477ba7c67c81b8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477ba7c67c81b8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More inform</a:t>
            </a:r>
            <a:r>
              <a:rPr lang="en-US" u="sng" dirty="0">
                <a:solidFill>
                  <a:schemeClr val="hlink"/>
                </a:solidFill>
                <a:hlinkClick r:id="rId3"/>
              </a:rPr>
              <a:t>at</a:t>
            </a:r>
            <a:r>
              <a:rPr lang="en" u="sng" dirty="0">
                <a:solidFill>
                  <a:schemeClr val="hlink"/>
                </a:solidFill>
                <a:hlinkClick r:id="rId3"/>
              </a:rPr>
              <a:t>ion about nitrogen: </a:t>
            </a:r>
            <a:r>
              <a:rPr lang="en-US" u="sng" dirty="0">
                <a:solidFill>
                  <a:schemeClr val="hlink"/>
                </a:solidFill>
                <a:hlinkClick r:id="rId3"/>
              </a:rPr>
              <a:t>https://www.phoslab.com/how-does-nitrogen-help-plants-grow/#:~:text=Nitrogen%20is%20a%20very%20important,and%20produce%20fruit%20or%20vegetables.&amp;text=Nitrogen%20is%20part%20of%20the,for%20the%20plant%20through%20photosynthesis.</a:t>
            </a:r>
            <a:endParaRPr lang="en" u="sng" dirty="0">
              <a:solidFill>
                <a:schemeClr val="hlink"/>
              </a:solidFill>
              <a:hlinkClick r:id="rId3"/>
            </a:endParaRPr>
          </a:p>
          <a:p>
            <a:pPr marL="0" lvl="0" indent="0" algn="l" rtl="0">
              <a:spcBef>
                <a:spcPts val="0"/>
              </a:spcBef>
              <a:spcAft>
                <a:spcPts val="0"/>
              </a:spcAft>
              <a:buNone/>
            </a:pPr>
            <a:r>
              <a:rPr lang="en" u="sng" dirty="0">
                <a:solidFill>
                  <a:schemeClr val="hlink"/>
                </a:solidFill>
                <a:hlinkClick r:id="rId3"/>
              </a:rPr>
              <a:t>https://en.wikipedia.org/wiki/Guar</a:t>
            </a:r>
            <a:endParaRPr dirty="0"/>
          </a:p>
          <a:p>
            <a:pPr marL="0" lvl="0" indent="0" algn="l" rtl="0">
              <a:spcBef>
                <a:spcPts val="0"/>
              </a:spcBef>
              <a:spcAft>
                <a:spcPts val="0"/>
              </a:spcAft>
              <a:buNone/>
            </a:pPr>
            <a:r>
              <a:rPr lang="en" u="sng" dirty="0">
                <a:solidFill>
                  <a:schemeClr val="hlink"/>
                </a:solidFill>
                <a:hlinkClick r:id="rId4"/>
              </a:rPr>
              <a:t>https://dl.sciencesocieties.org/publications/aj/abstracts/80/3/AJ0800030447?access=0&amp;view=pdf</a:t>
            </a:r>
            <a:endParaRPr lang="en" u="sng" dirty="0">
              <a:solidFill>
                <a:schemeClr val="hlink"/>
              </a:solidFill>
            </a:endParaRPr>
          </a:p>
          <a:p>
            <a:pPr marL="0" lvl="0" indent="0" algn="l" rtl="0">
              <a:spcBef>
                <a:spcPts val="0"/>
              </a:spcBef>
              <a:spcAft>
                <a:spcPts val="0"/>
              </a:spcAft>
              <a:buNone/>
            </a:pPr>
            <a:r>
              <a:rPr lang="en" u="none" dirty="0">
                <a:solidFill>
                  <a:schemeClr val="hlink"/>
                </a:solidFill>
              </a:rPr>
              <a:t>The guar like</a:t>
            </a:r>
            <a:r>
              <a:rPr lang="en" u="none" baseline="0" dirty="0">
                <a:solidFill>
                  <a:schemeClr val="hlink"/>
                </a:solidFill>
              </a:rPr>
              <a:t> Mesquite has deep taproots. It also does not require a lot of water by looking at the number of times it needs to be irrigated. That is not a lot compared to other crops where you would need to water them every other week at least for the whole season. It is also a legume plant like Mesquite and Palo Verde. It does very well in the desert but you want to adapt it in places where it rarely freezes at night that much.</a:t>
            </a:r>
          </a:p>
          <a:p>
            <a:pPr marL="0" lvl="0" indent="0" algn="l" rtl="0">
              <a:spcBef>
                <a:spcPts val="0"/>
              </a:spcBef>
              <a:spcAft>
                <a:spcPts val="0"/>
              </a:spcAft>
              <a:buNone/>
            </a:pPr>
            <a:endParaRPr lang="en" u="none" baseline="0" dirty="0">
              <a:solidFill>
                <a:schemeClr val="hlink"/>
              </a:solidFill>
            </a:endParaRPr>
          </a:p>
          <a:p>
            <a:pPr marL="0" lvl="0" indent="0" algn="l" rtl="0">
              <a:spcBef>
                <a:spcPts val="0"/>
              </a:spcBef>
              <a:spcAft>
                <a:spcPts val="0"/>
              </a:spcAft>
              <a:buNone/>
            </a:pPr>
            <a:endParaRPr u="non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477ba7c67c81b8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477ba7c67c81b8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https://en.wikipedia.org/wiki/Parthenium_argentatum</a:t>
            </a:r>
            <a:endParaRPr lang="en" u="sng" dirty="0">
              <a:solidFill>
                <a:schemeClr val="hlink"/>
              </a:solidFill>
            </a:endParaRPr>
          </a:p>
          <a:p>
            <a:pPr marL="0" lvl="0" indent="0" algn="l" rtl="0">
              <a:spcBef>
                <a:spcPts val="0"/>
              </a:spcBef>
              <a:spcAft>
                <a:spcPts val="0"/>
              </a:spcAft>
              <a:buNone/>
            </a:pPr>
            <a:r>
              <a:rPr lang="en" u="none" dirty="0">
                <a:solidFill>
                  <a:schemeClr val="hlink"/>
                </a:solidFill>
              </a:rPr>
              <a:t>Comment that the Chihuahuan</a:t>
            </a:r>
            <a:r>
              <a:rPr lang="en" u="none" baseline="0" dirty="0">
                <a:solidFill>
                  <a:schemeClr val="hlink"/>
                </a:solidFill>
              </a:rPr>
              <a:t> is the desert just to the east of us in Texas and Mexico. Having rubber in the bark is similar to how we would wear rubber boots to protect us and helps them to keep water in or retain it. At the end add that because the leaves reflect the sunlight the plant never really gets too hot in the summer. </a:t>
            </a:r>
            <a:endParaRPr u="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477ba7c67c81b8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477ba7c67c81b8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sure to mention to students (before you</a:t>
            </a:r>
            <a:r>
              <a:rPr lang="en-US" baseline="0" dirty="0"/>
              <a:t> start giving examples of plant adaptations starting with the saguaro) that you want to advise them to take plenty of notes about the plant adaptations you are going to go over for the next several slides. Mention at this point that they should have taken a lot of notes about the different kinds of adaptations from all of the desert plants and that they should think about using them when they design and draw their own desert adapted plant.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477ba7c67c81b8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477ba7c67c81b8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pair, share. Answers students should come up</a:t>
            </a:r>
            <a:r>
              <a:rPr lang="en" baseline="0" dirty="0"/>
              <a:t> with are lack of water</a:t>
            </a:r>
            <a:r>
              <a:rPr lang="en" dirty="0"/>
              <a:t>, high heat, strong sunlight, poor soils, high wind.</a:t>
            </a:r>
            <a:endParaRPr dirty="0"/>
          </a:p>
          <a:p>
            <a:pPr marL="0" lvl="0" indent="0" algn="l" rtl="0">
              <a:spcBef>
                <a:spcPts val="0"/>
              </a:spcBef>
              <a:spcAft>
                <a:spcPts val="0"/>
              </a:spcAft>
              <a:buNone/>
            </a:pPr>
            <a:r>
              <a:rPr lang="en" u="sng" dirty="0">
                <a:solidFill>
                  <a:schemeClr val="hlink"/>
                </a:solidFill>
                <a:hlinkClick r:id="rId3"/>
              </a:rPr>
              <a:t>https://commons.wikimedia.org/wiki/File:Desert_Landscape.jpg</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477ba7c67c81b8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477ba7c67c81b8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examples 1)</a:t>
            </a:r>
            <a:r>
              <a:rPr lang="en-US" baseline="0" dirty="0"/>
              <a:t> physical - our bodies are able to tolerate heat well, 2) behavioral – if it is hot outside you hang out in the shade under the trees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477ba7c67c81b8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477ba7c67c81b8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Plant Photo: Free. </a:t>
            </a:r>
            <a:r>
              <a:rPr lang="en-US" dirty="0" err="1"/>
              <a:t>Unsplash</a:t>
            </a:r>
            <a:r>
              <a:rPr lang="en-US" dirty="0"/>
              <a:t> (</a:t>
            </a:r>
            <a:r>
              <a:rPr lang="en-US" dirty="0" err="1"/>
              <a:t>Treeman</a:t>
            </a:r>
            <a:r>
              <a:rPr lang="en-US" dirty="0"/>
              <a:t>)</a:t>
            </a:r>
          </a:p>
          <a:p>
            <a:pPr marL="0" lvl="0" indent="0" algn="l" rtl="0">
              <a:spcBef>
                <a:spcPts val="0"/>
              </a:spcBef>
              <a:spcAft>
                <a:spcPts val="0"/>
              </a:spcAft>
              <a:buNone/>
            </a:pPr>
            <a:r>
              <a:rPr lang="en-US" dirty="0" err="1"/>
              <a:t>Kangroo</a:t>
            </a:r>
            <a:r>
              <a:rPr lang="en-US" dirty="0"/>
              <a:t> rat photo: </a:t>
            </a:r>
            <a:r>
              <a:rPr lang="en-US" dirty="0" err="1"/>
              <a:t>wikipedia</a:t>
            </a:r>
            <a:endParaRPr lang="en-US" dirty="0"/>
          </a:p>
          <a:p>
            <a:pPr marL="0" lvl="0" indent="0" algn="l" rtl="0">
              <a:spcBef>
                <a:spcPts val="0"/>
              </a:spcBef>
              <a:spcAft>
                <a:spcPts val="0"/>
              </a:spcAft>
              <a:buNone/>
            </a:pPr>
            <a:r>
              <a:rPr lang="en-US" dirty="0"/>
              <a:t>1) Mention that with the kangaroo</a:t>
            </a:r>
            <a:r>
              <a:rPr lang="en-US" baseline="0" dirty="0"/>
              <a:t> rat, the animal doesn’t pee when it goes to the bathroom, because it doesn’t drink water. Instead its waste is just small solid poop pellets. This is a physical adaptation it does., 2) May want to jokingly comment that if you’re choosing to be outside in the middle of the day during summer are you going to go on a 1 mile run? No, you’ll seek shade instead or air conditioning.</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477ba7c67c81b8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477ba7c67c81b8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rPr>
              <a:t>https://www.kisspng.com/png-clip-art-flower-clipart-958541/preview.htm</a:t>
            </a:r>
            <a:r>
              <a:rPr lang="en" u="sng" baseline="0" dirty="0">
                <a:solidFill>
                  <a:schemeClr val="hlink"/>
                </a:solidFill>
              </a:rPr>
              <a:t>  </a:t>
            </a:r>
          </a:p>
          <a:p>
            <a:pPr marL="0" lvl="0" indent="0" algn="l" rtl="0">
              <a:spcBef>
                <a:spcPts val="0"/>
              </a:spcBef>
              <a:spcAft>
                <a:spcPts val="0"/>
              </a:spcAft>
              <a:buNone/>
            </a:pPr>
            <a:r>
              <a:rPr lang="en" u="none" baseline="0" dirty="0">
                <a:solidFill>
                  <a:schemeClr val="hlink"/>
                </a:solidFill>
              </a:rPr>
              <a:t>Because plants can’t do the above mentioned activities they require special adaptations to deal with the extreme heat, sunlight, poor soil and lack of water. For plants they would need to develop both </a:t>
            </a:r>
            <a:r>
              <a:rPr lang="en" b="1" u="none" baseline="0" dirty="0">
                <a:solidFill>
                  <a:schemeClr val="hlink"/>
                </a:solidFill>
              </a:rPr>
              <a:t>physical </a:t>
            </a:r>
            <a:r>
              <a:rPr lang="en" b="0" u="none" baseline="0" dirty="0">
                <a:solidFill>
                  <a:schemeClr val="hlink"/>
                </a:solidFill>
              </a:rPr>
              <a:t>and </a:t>
            </a:r>
            <a:r>
              <a:rPr lang="en" b="1" u="none" baseline="0" dirty="0">
                <a:solidFill>
                  <a:schemeClr val="hlink"/>
                </a:solidFill>
              </a:rPr>
              <a:t>behavioral </a:t>
            </a:r>
            <a:r>
              <a:rPr lang="en" b="0" u="none" baseline="0" dirty="0">
                <a:solidFill>
                  <a:schemeClr val="hlink"/>
                </a:solidFill>
              </a:rPr>
              <a:t>adaptations to deal with these adverse conditions.</a:t>
            </a:r>
            <a:endParaRPr lang="en" u="none" baseline="0" dirty="0">
              <a:solidFill>
                <a:schemeClr val="hlin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477ba7c67c81b8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477ba7c67c81b8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https://commons.wikimedia.org/wiki/File:Carnegiea_gigantea_or_Sahuaro_or_Saguaro_2.jpg</a:t>
            </a:r>
            <a:endParaRPr lang="en" u="sng" dirty="0">
              <a:solidFill>
                <a:schemeClr val="hlink"/>
              </a:solidFill>
            </a:endParaRPr>
          </a:p>
          <a:p>
            <a:pPr marL="0" lvl="0" indent="0" algn="l" rtl="0">
              <a:spcBef>
                <a:spcPts val="0"/>
              </a:spcBef>
              <a:spcAft>
                <a:spcPts val="0"/>
              </a:spcAft>
              <a:buNone/>
            </a:pPr>
            <a:r>
              <a:rPr lang="en" u="none" dirty="0">
                <a:solidFill>
                  <a:schemeClr val="hlink"/>
                </a:solidFill>
              </a:rPr>
              <a:t>Comment that the saguaro</a:t>
            </a:r>
            <a:r>
              <a:rPr lang="en" u="none" baseline="0" dirty="0">
                <a:solidFill>
                  <a:schemeClr val="hlink"/>
                </a:solidFill>
              </a:rPr>
              <a:t> has developed a lot of adaptations for the desert. 1) Mention to the students that the word dissipate has a similar meaning to ‘getting rid of’. Then give the official definition of dissipate to them. Refer to the lesson plan for this definition. Also mention that the spines in them are clustered towards the end of each arm or appendage., 2) Mention that the trunk or arms of the saguaro expand or contract depending if they have water or a lack of it., 3) Mention that the roots span or go out horizontally as far as the same height of the plant in all directions., 4) Mention that the type of photosynthesis they do is called CAM - </a:t>
            </a:r>
            <a:r>
              <a:rPr lang="en-US" sz="1100" b="0" i="0" u="none" strike="noStrike" cap="none" dirty="0" err="1">
                <a:solidFill>
                  <a:srgbClr val="000000"/>
                </a:solidFill>
                <a:effectLst/>
                <a:latin typeface="Arial"/>
                <a:ea typeface="Arial"/>
                <a:cs typeface="Arial"/>
                <a:sym typeface="Arial"/>
              </a:rPr>
              <a:t>Crassulacean</a:t>
            </a:r>
            <a:r>
              <a:rPr lang="en-US" sz="1100" b="0" i="0" u="none" strike="noStrike" cap="none" dirty="0">
                <a:solidFill>
                  <a:srgbClr val="000000"/>
                </a:solidFill>
                <a:effectLst/>
                <a:latin typeface="Arial"/>
                <a:ea typeface="Arial"/>
                <a:cs typeface="Arial"/>
                <a:sym typeface="Arial"/>
              </a:rPr>
              <a:t> acid metabolism and it is done during the nighttime different</a:t>
            </a:r>
            <a:r>
              <a:rPr lang="en-US" sz="1100" b="0" i="0" u="none" strike="noStrike" cap="none" baseline="0" dirty="0">
                <a:solidFill>
                  <a:srgbClr val="000000"/>
                </a:solidFill>
                <a:effectLst/>
                <a:latin typeface="Arial"/>
                <a:ea typeface="Arial"/>
                <a:cs typeface="Arial"/>
                <a:sym typeface="Arial"/>
              </a:rPr>
              <a:t> than the other types.</a:t>
            </a:r>
            <a:endParaRPr u="none"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477ba7c67c81b8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477ba7c67c81b8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Because it has this coating you can rub the leaves in your hands to feel and smell</a:t>
            </a:r>
            <a:r>
              <a:rPr lang="en" baseline="0" dirty="0"/>
              <a:t> it. They give off a special ‘earthy’ smell. The waxy coating on the leaves is like having a good raincoat. Also, since the leaves are smaller there is less area for the water to escape. </a:t>
            </a:r>
            <a:endParaRPr dirty="0"/>
          </a:p>
          <a:p>
            <a:pPr marL="0" lvl="0" indent="0" algn="l" rtl="0">
              <a:spcBef>
                <a:spcPts val="0"/>
              </a:spcBef>
              <a:spcAft>
                <a:spcPts val="0"/>
              </a:spcAft>
              <a:buNone/>
            </a:pPr>
            <a:r>
              <a:rPr lang="en" u="sng" dirty="0">
                <a:solidFill>
                  <a:schemeClr val="hlink"/>
                </a:solidFill>
                <a:hlinkClick r:id="rId3"/>
              </a:rPr>
              <a:t>https://commons.wikimedia.org/wiki/File:Creosote_Larrea_tridentata.JPG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477ba7c67c81b8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477ba7c67c81b8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u="sng" dirty="0">
                <a:solidFill>
                  <a:schemeClr val="hlink"/>
                </a:solidFill>
                <a:hlinkClick r:id="rId3"/>
              </a:rPr>
              <a:t>More inform</a:t>
            </a:r>
            <a:r>
              <a:rPr lang="en-US" u="sng" dirty="0">
                <a:solidFill>
                  <a:schemeClr val="hlink"/>
                </a:solidFill>
                <a:hlinkClick r:id="rId3"/>
              </a:rPr>
              <a:t>at</a:t>
            </a:r>
            <a:r>
              <a:rPr lang="en" u="sng" dirty="0">
                <a:solidFill>
                  <a:schemeClr val="hlink"/>
                </a:solidFill>
                <a:hlinkClick r:id="rId3"/>
              </a:rPr>
              <a:t>ion about nitrogen: </a:t>
            </a:r>
            <a:r>
              <a:rPr lang="en-US" u="sng" dirty="0">
                <a:solidFill>
                  <a:schemeClr val="hlink"/>
                </a:solidFill>
                <a:hlinkClick r:id="rId3"/>
              </a:rPr>
              <a:t>https://www.phoslab.com/how-does-nitrogen-help-plants-grow/#:~:text=Nitrogen%20is%20a%20very%20important,and%20produce%20fruit%20or%20vegetables.&amp;text=Nitrogen%20is%20part%20of%20the,for%20the%20plant%20through%20photosynthesis.</a:t>
            </a:r>
            <a:endParaRPr lang="en" u="sng" dirty="0">
              <a:solidFill>
                <a:schemeClr val="hlink"/>
              </a:solidFill>
              <a:hlinkClick r:id="rId3"/>
            </a:endParaRPr>
          </a:p>
          <a:p>
            <a:pPr marL="0" lvl="0" indent="0" algn="l" rtl="0">
              <a:spcBef>
                <a:spcPts val="0"/>
              </a:spcBef>
              <a:spcAft>
                <a:spcPts val="0"/>
              </a:spcAft>
              <a:buNone/>
            </a:pPr>
            <a:endParaRPr lang="en" u="sng" dirty="0">
              <a:solidFill>
                <a:schemeClr val="hlink"/>
              </a:solidFill>
              <a:hlinkClick r:id="rId4"/>
            </a:endParaRPr>
          </a:p>
          <a:p>
            <a:pPr marL="0" lvl="0" indent="0" algn="l" rtl="0">
              <a:spcBef>
                <a:spcPts val="0"/>
              </a:spcBef>
              <a:spcAft>
                <a:spcPts val="0"/>
              </a:spcAft>
              <a:buNone/>
            </a:pPr>
            <a:r>
              <a:rPr lang="en" u="sng" dirty="0">
                <a:solidFill>
                  <a:schemeClr val="hlink"/>
                </a:solidFill>
                <a:hlinkClick r:id="rId4"/>
              </a:rPr>
              <a:t>https://en.wiktionary.org/wiki/palo_verde</a:t>
            </a:r>
            <a:endParaRPr lang="en" u="sng" dirty="0">
              <a:solidFill>
                <a:schemeClr val="hlink"/>
              </a:solidFill>
            </a:endParaRPr>
          </a:p>
          <a:p>
            <a:pPr marL="0" lvl="0" indent="0" algn="l" rtl="0">
              <a:spcBef>
                <a:spcPts val="0"/>
              </a:spcBef>
              <a:spcAft>
                <a:spcPts val="0"/>
              </a:spcAft>
              <a:buNone/>
            </a:pPr>
            <a:r>
              <a:rPr lang="en" u="none" dirty="0">
                <a:solidFill>
                  <a:schemeClr val="hlink"/>
                </a:solidFill>
              </a:rPr>
              <a:t>Mention</a:t>
            </a:r>
            <a:r>
              <a:rPr lang="en" u="none" baseline="0" dirty="0">
                <a:solidFill>
                  <a:schemeClr val="hlink"/>
                </a:solidFill>
              </a:rPr>
              <a:t> for the second adaptation that the name of the plant itself means ‘green stick’ mainly due to the fact that it does photosynthesis in its trunk and branches. For the next adaptation mention the fact the adding nitrogen to the soil is the same term fixing the nitrogen or gathering and keeping it in the soil. Mention that this happens with plants called legumes. Give the definition of legume to the students as is recorded in the lesson plan.</a:t>
            </a:r>
            <a:endParaRPr u="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477ba7c67c81b8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477ba7c67c81b8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https://commons.wikimedia.org/wiki/File:Ocotillo.jpg</a:t>
            </a:r>
            <a:endParaRPr lang="en" u="sng" dirty="0">
              <a:solidFill>
                <a:schemeClr val="hlink"/>
              </a:solidFill>
            </a:endParaRPr>
          </a:p>
          <a:p>
            <a:pPr marL="0" lvl="0" indent="0" algn="l" rtl="0">
              <a:spcBef>
                <a:spcPts val="0"/>
              </a:spcBef>
              <a:spcAft>
                <a:spcPts val="0"/>
              </a:spcAft>
              <a:buNone/>
            </a:pPr>
            <a:r>
              <a:rPr lang="en" u="none" dirty="0">
                <a:solidFill>
                  <a:schemeClr val="hlink"/>
                </a:solidFill>
              </a:rPr>
              <a:t>Comment that most of the year the ocotillo does not usually have leaves, just after a big rain does it grow them. Also similar to the creosote,</a:t>
            </a:r>
            <a:r>
              <a:rPr lang="en" u="none" baseline="0" dirty="0">
                <a:solidFill>
                  <a:schemeClr val="hlink"/>
                </a:solidFill>
              </a:rPr>
              <a:t> having the thick waxy layer on the bark protects the plant similar to having a raincoat. This helps keep the water in it.</a:t>
            </a:r>
            <a:endParaRPr u="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F29ACA-0213-439B-815F-DD6C428BDAFB}"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86500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F29ACA-0213-439B-815F-DD6C428BDAFB}"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17203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unsplash.com/s/photos/arizona-desert?utm_source=unsplash&amp;utm_medium=referral&amp;utm_content=creditCopyText" TargetMode="External"/><Relationship Id="rId4" Type="http://schemas.openxmlformats.org/officeDocument/2006/relationships/hyperlink" Target="https://unsplash.com/@dulceylima?utm_source=unsplash&amp;utm_medium=referral&amp;utm_content=creditCopyTex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0A9B61E5-D8EE-8D46-B961-1BDB929C3E26}"/>
              </a:ext>
            </a:extLst>
          </p:cNvPr>
          <p:cNvPicPr>
            <a:picLocks noChangeAspect="1"/>
          </p:cNvPicPr>
          <p:nvPr/>
        </p:nvPicPr>
        <p:blipFill rotWithShape="1">
          <a:blip r:embed="rId3" cstate="screen">
            <a:alphaModFix amt="43000"/>
            <a:extLst>
              <a:ext uri="{28A0092B-C50C-407E-A947-70E740481C1C}">
                <a14:useLocalDpi xmlns:a14="http://schemas.microsoft.com/office/drawing/2010/main"/>
              </a:ext>
            </a:extLst>
          </a:blip>
          <a:srcRect b="-520"/>
          <a:stretch/>
        </p:blipFill>
        <p:spPr>
          <a:xfrm>
            <a:off x="1" y="0"/>
            <a:ext cx="9143999" cy="5175884"/>
          </a:xfrm>
          <a:prstGeom prst="rect">
            <a:avLst/>
          </a:prstGeom>
        </p:spPr>
      </p:pic>
      <p:sp>
        <p:nvSpPr>
          <p:cNvPr id="2" name="Title 1">
            <a:extLst>
              <a:ext uri="{FF2B5EF4-FFF2-40B4-BE49-F238E27FC236}">
                <a16:creationId xmlns:a16="http://schemas.microsoft.com/office/drawing/2014/main" id="{ABF81E85-4A5A-4DDB-AC30-CEFC4F2C38FC}"/>
              </a:ext>
            </a:extLst>
          </p:cNvPr>
          <p:cNvSpPr>
            <a:spLocks noGrp="1"/>
          </p:cNvSpPr>
          <p:nvPr>
            <p:ph type="title"/>
          </p:nvPr>
        </p:nvSpPr>
        <p:spPr>
          <a:xfrm>
            <a:off x="587217" y="2296634"/>
            <a:ext cx="7969568" cy="2030818"/>
          </a:xfrm>
        </p:spPr>
        <p:txBody>
          <a:bodyPr>
            <a:noAutofit/>
          </a:bodyPr>
          <a:lstStyle/>
          <a:p>
            <a:pPr algn="ctr"/>
            <a:br>
              <a:rPr lang="en-US" sz="2400" b="1" dirty="0">
                <a:solidFill>
                  <a:prstClr val="black"/>
                </a:solidFill>
                <a:latin typeface="Calibri Light" panose="020F0302020204030204"/>
              </a:rPr>
            </a:br>
            <a:r>
              <a:rPr lang="en-US" sz="3200" b="1" i="1" dirty="0">
                <a:latin typeface="Calibri Light" panose="020F0302020204030204"/>
              </a:rPr>
              <a:t>Plant Adaptations for Arid Lands</a:t>
            </a:r>
            <a:br>
              <a:rPr lang="en-US" sz="2400" b="1" i="1" dirty="0">
                <a:solidFill>
                  <a:prstClr val="black"/>
                </a:solidFill>
                <a:latin typeface="Calibri Light" panose="020F0302020204030204"/>
              </a:rPr>
            </a:br>
            <a:br>
              <a:rPr lang="en-US" sz="2400" b="1" i="1" dirty="0">
                <a:solidFill>
                  <a:prstClr val="black"/>
                </a:solidFill>
                <a:latin typeface="Calibri Light" panose="020F0302020204030204"/>
              </a:rPr>
            </a:br>
            <a:r>
              <a:rPr lang="en-US" sz="1800" b="1" dirty="0">
                <a:latin typeface="Calibri Light" panose="020F0302020204030204"/>
              </a:rPr>
              <a:t>Traci Klein, Matthew </a:t>
            </a:r>
            <a:r>
              <a:rPr lang="en-US" sz="1800" b="1" dirty="0" err="1">
                <a:latin typeface="Calibri Light" panose="020F0302020204030204"/>
              </a:rPr>
              <a:t>Katterman</a:t>
            </a:r>
            <a:r>
              <a:rPr lang="en-US" sz="1800" b="1" dirty="0">
                <a:latin typeface="Calibri Light" panose="020F0302020204030204"/>
              </a:rPr>
              <a:t>, and Arisbeth Ibarra Nieblas</a:t>
            </a:r>
            <a:br>
              <a:rPr lang="en-US" sz="1800" b="1" dirty="0">
                <a:latin typeface="Calibri Light" panose="020F0302020204030204"/>
              </a:rPr>
            </a:br>
            <a:br>
              <a:rPr lang="en-US" sz="1800" b="1" dirty="0">
                <a:latin typeface="Calibri Light" panose="020F0302020204030204"/>
              </a:rPr>
            </a:br>
            <a:r>
              <a:rPr lang="en-US" sz="1800" b="1" dirty="0">
                <a:latin typeface="Calibri Light" panose="020F0302020204030204"/>
              </a:rPr>
              <a:t>Funded by: </a:t>
            </a:r>
            <a:br>
              <a:rPr lang="en-US" sz="2400" dirty="0"/>
            </a:br>
            <a:endParaRPr lang="en-US" sz="2400" b="1" i="1" dirty="0">
              <a:latin typeface="Calibri" panose="020F0502020204030204" pitchFamily="34" charset="0"/>
              <a:cs typeface="Calibri" panose="020F0502020204030204" pitchFamily="34" charset="0"/>
            </a:endParaRPr>
          </a:p>
        </p:txBody>
      </p:sp>
      <p:pic>
        <p:nvPicPr>
          <p:cNvPr id="6" name="Content Placeholder 5" descr="A picture containing drawing, game&#10;&#10;Description automatically generated">
            <a:extLst>
              <a:ext uri="{FF2B5EF4-FFF2-40B4-BE49-F238E27FC236}">
                <a16:creationId xmlns:a16="http://schemas.microsoft.com/office/drawing/2014/main" id="{C58EE8D7-588B-4FD5-965C-7015E898006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732569" y="1"/>
            <a:ext cx="3185313" cy="1877999"/>
          </a:xfrm>
        </p:spPr>
      </p:pic>
      <p:sp>
        <p:nvSpPr>
          <p:cNvPr id="4" name="Slide Number Placeholder 3">
            <a:extLst>
              <a:ext uri="{FF2B5EF4-FFF2-40B4-BE49-F238E27FC236}">
                <a16:creationId xmlns:a16="http://schemas.microsoft.com/office/drawing/2014/main" id="{143D4F33-5C31-4122-8D08-0665D6ACE081}"/>
              </a:ext>
            </a:extLst>
          </p:cNvPr>
          <p:cNvSpPr>
            <a:spLocks noGrp="1"/>
          </p:cNvSpPr>
          <p:nvPr>
            <p:ph type="sldNum" sz="quarter" idx="12"/>
          </p:nvPr>
        </p:nvSpPr>
        <p:spPr/>
        <p:txBody>
          <a:bodyPr/>
          <a:lstStyle/>
          <a:p>
            <a:pPr defTabSz="914378">
              <a:defRPr/>
            </a:pPr>
            <a:fld id="{D5CB33AD-2F59-7549-9BE0-B4F973F16217}" type="slidenum">
              <a:rPr lang="en-US" sz="1300">
                <a:solidFill>
                  <a:srgbClr val="65677F"/>
                </a:solidFill>
                <a:latin typeface="Chivo Light"/>
                <a:sym typeface="Chivo Light"/>
              </a:rPr>
              <a:pPr defTabSz="914378">
                <a:defRPr/>
              </a:pPr>
              <a:t>1</a:t>
            </a:fld>
            <a:endParaRPr lang="en-US" sz="1300">
              <a:solidFill>
                <a:srgbClr val="65677F"/>
              </a:solidFill>
              <a:latin typeface="Chivo Light"/>
              <a:sym typeface="Chivo Light"/>
            </a:endParaRPr>
          </a:p>
        </p:txBody>
      </p:sp>
      <p:pic>
        <p:nvPicPr>
          <p:cNvPr id="7" name="Picture 7">
            <a:extLst>
              <a:ext uri="{FF2B5EF4-FFF2-40B4-BE49-F238E27FC236}">
                <a16:creationId xmlns:a16="http://schemas.microsoft.com/office/drawing/2014/main" id="{15B50CD3-3C0C-44CA-B0DE-748F29ECE71C}"/>
              </a:ext>
            </a:extLst>
          </p:cNvPr>
          <p:cNvPicPr>
            <a:picLocks noChangeAspect="1"/>
          </p:cNvPicPr>
          <p:nvPr/>
        </p:nvPicPr>
        <p:blipFill>
          <a:blip r:embed="rId5"/>
          <a:stretch>
            <a:fillRect/>
          </a:stretch>
        </p:blipFill>
        <p:spPr>
          <a:xfrm>
            <a:off x="2413239" y="4328683"/>
            <a:ext cx="4188124" cy="799342"/>
          </a:xfrm>
          <a:prstGeom prst="rect">
            <a:avLst/>
          </a:prstGeom>
        </p:spPr>
      </p:pic>
    </p:spTree>
    <p:extLst>
      <p:ext uri="{BB962C8B-B14F-4D97-AF65-F5344CB8AC3E}">
        <p14:creationId xmlns:p14="http://schemas.microsoft.com/office/powerpoint/2010/main" val="331008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234328" y="190536"/>
            <a:ext cx="8520600" cy="572700"/>
          </a:xfrm>
          <a:prstGeom prst="rect">
            <a:avLst/>
          </a:prstGeom>
        </p:spPr>
        <p:txBody>
          <a:bodyPr spcFirstLastPara="1" wrap="square" lIns="91425" tIns="91425" rIns="91425" bIns="91425" anchor="t" anchorCtr="0">
            <a:noAutofit/>
          </a:bodyPr>
          <a:lstStyle/>
          <a:p>
            <a:r>
              <a:rPr lang="en" dirty="0"/>
              <a:t>Mesquite (</a:t>
            </a:r>
            <a:r>
              <a:rPr lang="en" i="1" dirty="0"/>
              <a:t>Prosopis </a:t>
            </a:r>
            <a:r>
              <a:rPr lang="en" i="1" dirty="0" err="1"/>
              <a:t>velutina</a:t>
            </a:r>
            <a:r>
              <a:rPr lang="en" i="1" dirty="0"/>
              <a:t>)</a:t>
            </a:r>
            <a:r>
              <a:rPr lang="en" dirty="0"/>
              <a:t> </a:t>
            </a:r>
            <a:endParaRPr dirty="0"/>
          </a:p>
        </p:txBody>
      </p:sp>
      <p:sp>
        <p:nvSpPr>
          <p:cNvPr id="117" name="Google Shape;117;p22"/>
          <p:cNvSpPr txBox="1">
            <a:spLocks noGrp="1"/>
          </p:cNvSpPr>
          <p:nvPr>
            <p:ph type="body" idx="2"/>
          </p:nvPr>
        </p:nvSpPr>
        <p:spPr>
          <a:xfrm>
            <a:off x="4412818" y="1065665"/>
            <a:ext cx="39999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000" dirty="0">
                <a:solidFill>
                  <a:schemeClr val="tx1"/>
                </a:solidFill>
              </a:rPr>
              <a:t>Small leaves to retain water</a:t>
            </a: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Very deep tap roots, to find water underground</a:t>
            </a:r>
            <a:endParaRPr sz="2000" dirty="0">
              <a:solidFill>
                <a:schemeClr val="tx1"/>
              </a:solidFill>
            </a:endParaRPr>
          </a:p>
          <a:p>
            <a:pPr marL="914400" lvl="1" indent="-381000" algn="l" rtl="0">
              <a:spcBef>
                <a:spcPts val="0"/>
              </a:spcBef>
              <a:spcAft>
                <a:spcPts val="0"/>
              </a:spcAft>
              <a:buSzPts val="2400"/>
              <a:buChar char="○"/>
            </a:pPr>
            <a:r>
              <a:rPr lang="en" sz="2000" dirty="0">
                <a:solidFill>
                  <a:schemeClr val="tx1"/>
                </a:solidFill>
              </a:rPr>
              <a:t>Near Pima Mine, AZ they found a root more than 300 feet deep!</a:t>
            </a: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Adds nitrogen to soil</a:t>
            </a:r>
            <a:endParaRPr sz="2000" dirty="0">
              <a:solidFill>
                <a:schemeClr val="tx1"/>
              </a:solidFill>
            </a:endParaRPr>
          </a:p>
        </p:txBody>
      </p:sp>
      <p:pic>
        <p:nvPicPr>
          <p:cNvPr id="118" name="Google Shape;118;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8205" y="855571"/>
            <a:ext cx="3679536" cy="38365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dirty="0"/>
              <a:t>Guar </a:t>
            </a:r>
            <a:r>
              <a:rPr lang="en" b="1" dirty="0"/>
              <a:t>(</a:t>
            </a:r>
            <a:r>
              <a:rPr lang="en" i="1" dirty="0"/>
              <a:t>Cyamopsis </a:t>
            </a:r>
            <a:r>
              <a:rPr lang="en" i="1" dirty="0" err="1"/>
              <a:t>tetragonoloba</a:t>
            </a:r>
            <a:r>
              <a:rPr lang="en" i="1" dirty="0"/>
              <a:t>)</a:t>
            </a:r>
            <a:r>
              <a:rPr lang="en" dirty="0"/>
              <a:t> </a:t>
            </a:r>
            <a:endParaRPr dirty="0"/>
          </a:p>
        </p:txBody>
      </p:sp>
      <p:sp>
        <p:nvSpPr>
          <p:cNvPr id="124" name="Google Shape;124;p23"/>
          <p:cNvSpPr txBox="1">
            <a:spLocks noGrp="1"/>
          </p:cNvSpPr>
          <p:nvPr>
            <p:ph type="body" idx="1"/>
          </p:nvPr>
        </p:nvSpPr>
        <p:spPr>
          <a:xfrm>
            <a:off x="311700" y="1152475"/>
            <a:ext cx="4457248"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000" dirty="0">
                <a:solidFill>
                  <a:schemeClr val="tx1"/>
                </a:solidFill>
              </a:rPr>
              <a:t>Deep tap roots</a:t>
            </a:r>
            <a:br>
              <a:rPr lang="en" sz="2000" dirty="0">
                <a:solidFill>
                  <a:schemeClr val="tx1"/>
                </a:solidFill>
              </a:rPr>
            </a:b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Needs to be watered only 3 or 4 times before beans are ripe</a:t>
            </a:r>
            <a:br>
              <a:rPr lang="en" sz="2000" dirty="0">
                <a:solidFill>
                  <a:schemeClr val="tx1"/>
                </a:solidFill>
              </a:rPr>
            </a:b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Adds nitrogen to poor soils</a:t>
            </a:r>
            <a:br>
              <a:rPr lang="en" sz="2000" dirty="0">
                <a:solidFill>
                  <a:schemeClr val="tx1"/>
                </a:solidFill>
              </a:rPr>
            </a:b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Likes heat, hates frost</a:t>
            </a:r>
            <a:endParaRPr sz="2000" dirty="0">
              <a:solidFill>
                <a:schemeClr val="tx1"/>
              </a:solidFill>
            </a:endParaRPr>
          </a:p>
        </p:txBody>
      </p:sp>
      <p:sp>
        <p:nvSpPr>
          <p:cNvPr id="125" name="Google Shape;125;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a:t>
            </a:r>
            <a:endParaRPr dirty="0"/>
          </a:p>
        </p:txBody>
      </p:sp>
      <p:pic>
        <p:nvPicPr>
          <p:cNvPr id="126" name="Google Shape;126;p23"/>
          <p:cNvPicPr preferRelativeResize="0"/>
          <p:nvPr/>
        </p:nvPicPr>
        <p:blipFill>
          <a:blip r:embed="rId3">
            <a:alphaModFix/>
          </a:blip>
          <a:stretch>
            <a:fillRect/>
          </a:stretch>
        </p:blipFill>
        <p:spPr>
          <a:xfrm>
            <a:off x="5256250" y="1152475"/>
            <a:ext cx="3010100" cy="369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dirty="0"/>
              <a:t>Guayule </a:t>
            </a:r>
            <a:r>
              <a:rPr lang="en" b="1" dirty="0"/>
              <a:t>(</a:t>
            </a:r>
            <a:r>
              <a:rPr lang="en" i="1" dirty="0"/>
              <a:t>Parthenium </a:t>
            </a:r>
            <a:r>
              <a:rPr lang="en" i="1" dirty="0" err="1"/>
              <a:t>argentatum</a:t>
            </a:r>
            <a:r>
              <a:rPr lang="en" i="1" dirty="0"/>
              <a:t>)</a:t>
            </a:r>
            <a:endParaRPr dirty="0"/>
          </a:p>
        </p:txBody>
      </p:sp>
      <p:sp>
        <p:nvSpPr>
          <p:cNvPr id="132" name="Google Shape;132;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a:t>
            </a:r>
            <a:endParaRPr dirty="0"/>
          </a:p>
        </p:txBody>
      </p:sp>
      <p:sp>
        <p:nvSpPr>
          <p:cNvPr id="133" name="Google Shape;133;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000" dirty="0">
                <a:solidFill>
                  <a:schemeClr val="tx1"/>
                </a:solidFill>
                <a:latin typeface="+mn-lt"/>
              </a:rPr>
              <a:t>Native to Chihuahuan Desert</a:t>
            </a:r>
            <a:br>
              <a:rPr lang="en" sz="2000" dirty="0">
                <a:solidFill>
                  <a:schemeClr val="tx1"/>
                </a:solidFill>
                <a:latin typeface="+mn-lt"/>
              </a:rPr>
            </a:br>
            <a:endParaRPr sz="2000" dirty="0">
              <a:solidFill>
                <a:schemeClr val="tx1"/>
              </a:solidFill>
              <a:latin typeface="+mn-lt"/>
            </a:endParaRPr>
          </a:p>
          <a:p>
            <a:pPr marL="457200" lvl="0" indent="-381000" algn="l" rtl="0">
              <a:spcBef>
                <a:spcPts val="0"/>
              </a:spcBef>
              <a:spcAft>
                <a:spcPts val="0"/>
              </a:spcAft>
              <a:buSzPts val="2400"/>
              <a:buChar char="●"/>
            </a:pPr>
            <a:r>
              <a:rPr lang="en" sz="2000" dirty="0">
                <a:solidFill>
                  <a:schemeClr val="tx1"/>
                </a:solidFill>
                <a:latin typeface="+mn-lt"/>
              </a:rPr>
              <a:t>Produces rubber in the bark which helps it retain water</a:t>
            </a:r>
            <a:br>
              <a:rPr lang="en" sz="2000" dirty="0">
                <a:solidFill>
                  <a:schemeClr val="tx1"/>
                </a:solidFill>
                <a:latin typeface="+mn-lt"/>
              </a:rPr>
            </a:br>
            <a:endParaRPr sz="2000" dirty="0">
              <a:solidFill>
                <a:schemeClr val="tx1"/>
              </a:solidFill>
              <a:latin typeface="+mn-lt"/>
            </a:endParaRPr>
          </a:p>
          <a:p>
            <a:pPr marL="457200" lvl="0" indent="-381000" algn="l" rtl="0">
              <a:spcBef>
                <a:spcPts val="0"/>
              </a:spcBef>
              <a:spcAft>
                <a:spcPts val="0"/>
              </a:spcAft>
              <a:buSzPts val="2400"/>
              <a:buChar char="●"/>
            </a:pPr>
            <a:r>
              <a:rPr lang="en" sz="2000" dirty="0">
                <a:solidFill>
                  <a:schemeClr val="tx1"/>
                </a:solidFill>
                <a:latin typeface="+mn-lt"/>
              </a:rPr>
              <a:t>Produces resins which keep insects away</a:t>
            </a:r>
            <a:br>
              <a:rPr lang="en" sz="2000" dirty="0">
                <a:solidFill>
                  <a:schemeClr val="tx1"/>
                </a:solidFill>
                <a:latin typeface="+mn-lt"/>
              </a:rPr>
            </a:br>
            <a:endParaRPr sz="2000" dirty="0">
              <a:solidFill>
                <a:schemeClr val="tx1"/>
              </a:solidFill>
              <a:latin typeface="+mn-lt"/>
            </a:endParaRPr>
          </a:p>
          <a:p>
            <a:pPr marL="457200" lvl="0" indent="-381000" algn="l" rtl="0">
              <a:spcBef>
                <a:spcPts val="0"/>
              </a:spcBef>
              <a:spcAft>
                <a:spcPts val="0"/>
              </a:spcAft>
              <a:buSzPts val="2400"/>
              <a:buChar char="●"/>
            </a:pPr>
            <a:r>
              <a:rPr lang="en" sz="2000" dirty="0">
                <a:solidFill>
                  <a:schemeClr val="tx1"/>
                </a:solidFill>
                <a:latin typeface="+mn-lt"/>
              </a:rPr>
              <a:t>Gray leaves reflect sunlight</a:t>
            </a:r>
            <a:endParaRPr sz="2000" dirty="0">
              <a:solidFill>
                <a:schemeClr val="tx1"/>
              </a:solidFill>
              <a:latin typeface="+mn-lt"/>
            </a:endParaRPr>
          </a:p>
        </p:txBody>
      </p:sp>
      <p:pic>
        <p:nvPicPr>
          <p:cNvPr id="1026" name="Picture 2">
            <a:extLst>
              <a:ext uri="{FF2B5EF4-FFF2-40B4-BE49-F238E27FC236}">
                <a16:creationId xmlns:a16="http://schemas.microsoft.com/office/drawing/2014/main" id="{10DF1340-3C17-274C-87BD-BAD5331CA3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700" y="1318582"/>
            <a:ext cx="4275909" cy="2672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25613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Activity:</a:t>
            </a:r>
            <a:endParaRPr dirty="0"/>
          </a:p>
        </p:txBody>
      </p:sp>
      <p:sp>
        <p:nvSpPr>
          <p:cNvPr id="140" name="Google Shape;140;p25"/>
          <p:cNvSpPr txBox="1">
            <a:spLocks noGrp="1"/>
          </p:cNvSpPr>
          <p:nvPr>
            <p:ph type="body" idx="1"/>
          </p:nvPr>
        </p:nvSpPr>
        <p:spPr>
          <a:xfrm>
            <a:off x="311700" y="866725"/>
            <a:ext cx="8520600" cy="3416400"/>
          </a:xfrm>
          <a:prstGeom prst="rect">
            <a:avLst/>
          </a:prstGeom>
        </p:spPr>
        <p:txBody>
          <a:bodyPr spcFirstLastPara="1" wrap="square" lIns="91425" tIns="91425" rIns="91425" bIns="91425" anchor="t" anchorCtr="0">
            <a:noAutofit/>
          </a:bodyPr>
          <a:lstStyle/>
          <a:p>
            <a:pPr marL="0" indent="0">
              <a:spcAft>
                <a:spcPts val="1600"/>
              </a:spcAft>
              <a:buNone/>
            </a:pPr>
            <a:r>
              <a:rPr lang="en" sz="2400" dirty="0">
                <a:solidFill>
                  <a:schemeClr val="tx1"/>
                </a:solidFill>
              </a:rPr>
              <a:t>Design an imaginary plant that can live well in the desert. </a:t>
            </a:r>
            <a:endParaRPr lang="en-US" dirty="0">
              <a:solidFill>
                <a:schemeClr val="tx1"/>
              </a:solidFill>
            </a:endParaRPr>
          </a:p>
          <a:p>
            <a:pPr marL="342900">
              <a:lnSpc>
                <a:spcPct val="114999"/>
              </a:lnSpc>
              <a:spcAft>
                <a:spcPts val="1600"/>
              </a:spcAft>
            </a:pPr>
            <a:r>
              <a:rPr lang="en" sz="2000" dirty="0">
                <a:solidFill>
                  <a:schemeClr val="tx1"/>
                </a:solidFill>
              </a:rPr>
              <a:t>Draw a picture, label, and include (and identify) </a:t>
            </a:r>
            <a:r>
              <a:rPr lang="en" sz="2000" u="sng" dirty="0">
                <a:solidFill>
                  <a:schemeClr val="tx1"/>
                </a:solidFill>
              </a:rPr>
              <a:t>three adaptations</a:t>
            </a:r>
            <a:r>
              <a:rPr lang="en" sz="2000" dirty="0">
                <a:solidFill>
                  <a:schemeClr val="tx1"/>
                </a:solidFill>
              </a:rPr>
              <a:t> for your plant that will allow it to survive in the desert. </a:t>
            </a:r>
          </a:p>
          <a:p>
            <a:pPr marL="342900">
              <a:lnSpc>
                <a:spcPct val="114999"/>
              </a:lnSpc>
            </a:pPr>
            <a:r>
              <a:rPr lang="en" sz="2000" dirty="0">
                <a:solidFill>
                  <a:schemeClr val="tx1"/>
                </a:solidFill>
              </a:rPr>
              <a:t>Label and explain the three adaptations in one to two sentences.</a:t>
            </a:r>
            <a:br>
              <a:rPr lang="en" sz="2000" dirty="0">
                <a:solidFill>
                  <a:schemeClr val="tx1"/>
                </a:solidFill>
              </a:rPr>
            </a:br>
            <a:endParaRPr lang="en" sz="2000" dirty="0">
              <a:solidFill>
                <a:schemeClr val="tx1"/>
              </a:solidFill>
            </a:endParaRPr>
          </a:p>
          <a:p>
            <a:pPr marL="342900">
              <a:lnSpc>
                <a:spcPct val="114999"/>
              </a:lnSpc>
              <a:spcAft>
                <a:spcPts val="1600"/>
              </a:spcAft>
            </a:pPr>
            <a:r>
              <a:rPr lang="en" sz="2000" dirty="0">
                <a:solidFill>
                  <a:schemeClr val="tx1"/>
                </a:solidFill>
              </a:rPr>
              <a:t>At least one of those adaptations should be an idea not shown in the slides or that we have discussed.</a:t>
            </a:r>
            <a:endParaRPr lang="en" dirty="0">
              <a:solidFill>
                <a:schemeClr val="tx1"/>
              </a:solidFill>
            </a:endParaRPr>
          </a:p>
          <a:p>
            <a:pPr marL="457200" lvl="1" indent="0">
              <a:lnSpc>
                <a:spcPct val="114999"/>
              </a:lnSpc>
              <a:spcAft>
                <a:spcPts val="1600"/>
              </a:spcAft>
              <a:buNone/>
            </a:pPr>
            <a:endParaRPr lang="en" sz="16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6CEC-0D04-416C-85A5-E5063D790D91}"/>
              </a:ext>
            </a:extLst>
          </p:cNvPr>
          <p:cNvSpPr>
            <a:spLocks noGrp="1"/>
          </p:cNvSpPr>
          <p:nvPr>
            <p:ph type="title"/>
          </p:nvPr>
        </p:nvSpPr>
        <p:spPr/>
        <p:txBody>
          <a:bodyPr/>
          <a:lstStyle/>
          <a:p>
            <a:r>
              <a:rPr lang="en-US" dirty="0"/>
              <a:t>Optional: Gallery Walk (Presentations)</a:t>
            </a:r>
          </a:p>
        </p:txBody>
      </p:sp>
      <p:sp>
        <p:nvSpPr>
          <p:cNvPr id="3" name="Text Placeholder 2">
            <a:extLst>
              <a:ext uri="{FF2B5EF4-FFF2-40B4-BE49-F238E27FC236}">
                <a16:creationId xmlns:a16="http://schemas.microsoft.com/office/drawing/2014/main" id="{906EA621-4A11-4E86-953D-3C0A9CCEE9BE}"/>
              </a:ext>
            </a:extLst>
          </p:cNvPr>
          <p:cNvSpPr>
            <a:spLocks noGrp="1"/>
          </p:cNvSpPr>
          <p:nvPr>
            <p:ph type="body" idx="1"/>
          </p:nvPr>
        </p:nvSpPr>
        <p:spPr/>
        <p:txBody>
          <a:bodyPr/>
          <a:lstStyle/>
          <a:p>
            <a:pPr>
              <a:lnSpc>
                <a:spcPct val="114000"/>
              </a:lnSpc>
              <a:spcAft>
                <a:spcPts val="1800"/>
              </a:spcAft>
            </a:pPr>
            <a:r>
              <a:rPr lang="en-US" sz="2000" dirty="0">
                <a:solidFill>
                  <a:schemeClr val="tx1"/>
                </a:solidFill>
              </a:rPr>
              <a:t>What are the most interesting adaptations? </a:t>
            </a:r>
          </a:p>
          <a:p>
            <a:pPr>
              <a:lnSpc>
                <a:spcPct val="114000"/>
              </a:lnSpc>
              <a:spcAft>
                <a:spcPts val="1800"/>
              </a:spcAft>
            </a:pPr>
            <a:r>
              <a:rPr lang="en-US" sz="2000" dirty="0">
                <a:solidFill>
                  <a:schemeClr val="tx1"/>
                </a:solidFill>
              </a:rPr>
              <a:t>How would these adaptations work under different conditions (high rain, cold temperatures, hotter temperatures?  </a:t>
            </a:r>
          </a:p>
        </p:txBody>
      </p:sp>
    </p:spTree>
    <p:extLst>
      <p:ext uri="{BB962C8B-B14F-4D97-AF65-F5344CB8AC3E}">
        <p14:creationId xmlns:p14="http://schemas.microsoft.com/office/powerpoint/2010/main" val="229475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3604C71-6463-4085-BD55-B92901699E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9164" y="3363764"/>
            <a:ext cx="8510497" cy="1639964"/>
          </a:xfrm>
          <a:prstGeom prst="rect">
            <a:avLst/>
          </a:prstGeom>
        </p:spPr>
      </p:pic>
      <p:sp>
        <p:nvSpPr>
          <p:cNvPr id="7" name="TextBox 6">
            <a:extLst>
              <a:ext uri="{FF2B5EF4-FFF2-40B4-BE49-F238E27FC236}">
                <a16:creationId xmlns:a16="http://schemas.microsoft.com/office/drawing/2014/main" id="{9C15BE3C-F198-4A72-B156-EB10071E20BD}"/>
              </a:ext>
            </a:extLst>
          </p:cNvPr>
          <p:cNvSpPr txBox="1"/>
          <p:nvPr/>
        </p:nvSpPr>
        <p:spPr>
          <a:xfrm>
            <a:off x="170373" y="240461"/>
            <a:ext cx="8695425"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Author Biographies</a:t>
            </a:r>
          </a:p>
          <a:p>
            <a:r>
              <a:rPr lang="en-US" sz="1000" b="1" dirty="0"/>
              <a:t>Traci Klein</a:t>
            </a:r>
            <a:r>
              <a:rPr lang="en-US" sz="1000" dirty="0"/>
              <a:t> grew up mostly in Massachusetts, then came west to go to Brigham Young University. She graduated with a BA in Comparative Literature in 1993. After a stint in Salt Lake City, while her first husband went to medical school and their two boys were born, they moved to Tucson. Traci decided to switch fields and did graduate work in Plant Sciences at the University of Arizona and worked as a lab researcher for several years. After taking time at home to raise her sons, and after a divorce, she decided to dip her toes into education and began working as a long-term substitute in the Baboquivari School District on the Tohono O’odham nation while taking online education classes. She received her teaching certificate and has been teaching 7</a:t>
            </a:r>
            <a:r>
              <a:rPr lang="en-US" sz="1000" baseline="30000" dirty="0"/>
              <a:t>th</a:t>
            </a:r>
            <a:r>
              <a:rPr lang="en-US" sz="1000" dirty="0"/>
              <a:t>-grade science at Valencia Middle School for 6 years. She has also been the MESA (Math Engineering Science Achievement) Club Advisor for 5 years. Currently, she is enrolled in the Masters in Educational Leadership program at Northern Arizona University and hopes to go into education administration.</a:t>
            </a:r>
            <a:br>
              <a:rPr lang="en-US" sz="1000" dirty="0"/>
            </a:br>
            <a:br>
              <a:rPr lang="en-US" sz="1000" b="1" dirty="0"/>
            </a:br>
            <a:r>
              <a:rPr lang="en-US" sz="1000" b="1" dirty="0"/>
              <a:t>Matthew Katterman</a:t>
            </a:r>
            <a:r>
              <a:rPr lang="en-US" sz="1000" dirty="0"/>
              <a:t> is a doctoral graduate student at the University of Arizona studying Biosystems Engineering. He is interested in irrigation engineering along with computer modeling of the guayule production system. He also has an intense interest in bioproducts and biofuels production. Matthew is a native of Tucson, Arizona, and received his Bachelor’s in Chemistry in 1997 as well as his Masters in Agricultural and Biosystems Engineering in 2004. </a:t>
            </a:r>
            <a:br>
              <a:rPr lang="en-US" sz="1000" dirty="0"/>
            </a:br>
            <a:endParaRPr lang="en-US" sz="1000" dirty="0"/>
          </a:p>
          <a:p>
            <a:r>
              <a:rPr lang="en-US" sz="1000" b="1" dirty="0"/>
              <a:t>Arisbeth Ibarra Nieblas</a:t>
            </a:r>
            <a:r>
              <a:rPr lang="en-US" sz="1000" dirty="0"/>
              <a:t> is a doctoral student in Environmental Engineering at the University of Arizona. She majored in Chemical Engineering at the Technological Institute of Sonora (ITSON), Ciudad Obregon, Mexico. Her graduate research involves developing a continuous corrosion monitoring station for water delivery pipe metal. As a fourth-year SBAR Fellow, Arisbeth continues to create educational content for middle school-aged students, including science experiments and activities that involve complex topics like bioeconomy.</a:t>
            </a:r>
          </a:p>
          <a:p>
            <a:endParaRPr lang="en-US" sz="1000" dirty="0"/>
          </a:p>
          <a:p>
            <a:r>
              <a:rPr lang="en-US" sz="1200" b="1" dirty="0">
                <a:solidFill>
                  <a:schemeClr val="tx1"/>
                </a:solidFill>
              </a:rPr>
              <a:t>Sustainable Bioeconomy for Arid Regions Center of Excellence: https://sbar.arizona.edu</a:t>
            </a:r>
          </a:p>
          <a:p>
            <a:endParaRPr lang="en-US" dirty="0"/>
          </a:p>
        </p:txBody>
      </p:sp>
    </p:spTree>
    <p:extLst>
      <p:ext uri="{BB962C8B-B14F-4D97-AF65-F5344CB8AC3E}">
        <p14:creationId xmlns:p14="http://schemas.microsoft.com/office/powerpoint/2010/main" val="156646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7850"/>
          </a:xfrm>
          <a:prstGeom prst="rect">
            <a:avLst/>
          </a:prstGeom>
        </p:spPr>
        <p:txBody>
          <a:bodyPr spcFirstLastPara="1" wrap="square" lIns="91425" tIns="91425" rIns="91425" bIns="91425" anchor="t" anchorCtr="0">
            <a:noAutofit/>
          </a:bodyPr>
          <a:lstStyle/>
          <a:p>
            <a:pPr algn="ctr"/>
            <a:r>
              <a:rPr lang="en" dirty="0"/>
              <a:t>Think-Pair-Share Activity</a:t>
            </a: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a:t>
            </a:r>
            <a:endParaRPr dirty="0"/>
          </a:p>
        </p:txBody>
      </p:sp>
      <p:sp>
        <p:nvSpPr>
          <p:cNvPr id="3" name="TextBox 2">
            <a:extLst>
              <a:ext uri="{FF2B5EF4-FFF2-40B4-BE49-F238E27FC236}">
                <a16:creationId xmlns:a16="http://schemas.microsoft.com/office/drawing/2014/main" id="{34CACC94-FC68-AB4B-9548-E603A52249B0}"/>
              </a:ext>
            </a:extLst>
          </p:cNvPr>
          <p:cNvSpPr txBox="1"/>
          <p:nvPr/>
        </p:nvSpPr>
        <p:spPr>
          <a:xfrm>
            <a:off x="413301" y="1335155"/>
            <a:ext cx="2879002" cy="3170099"/>
          </a:xfrm>
          <a:prstGeom prst="rect">
            <a:avLst/>
          </a:prstGeom>
          <a:noFill/>
        </p:spPr>
        <p:txBody>
          <a:bodyPr wrap="square" lIns="91440" tIns="45720" rIns="91440" bIns="45720" rtlCol="0" anchor="t">
            <a:spAutoFit/>
          </a:bodyPr>
          <a:lstStyle/>
          <a:p>
            <a:r>
              <a:rPr lang="en" sz="2000" dirty="0"/>
              <a:t>What do you notice about plants in arid lands compared to plants in forests? </a:t>
            </a:r>
            <a:endParaRPr lang="en-US" sz="2000" dirty="0"/>
          </a:p>
          <a:p>
            <a:endParaRPr lang="en" sz="2000" dirty="0"/>
          </a:p>
          <a:p>
            <a:r>
              <a:rPr lang="en" sz="2000" dirty="0"/>
              <a:t>What are some of the conditions plants in arid lands experience compared to plants that live in forests? </a:t>
            </a:r>
          </a:p>
        </p:txBody>
      </p:sp>
      <p:pic>
        <p:nvPicPr>
          <p:cNvPr id="4" name="Picture 4" descr="dulcey-lima-Md-rgK-zwgU-unsplash.jpg">
            <a:extLst>
              <a:ext uri="{FF2B5EF4-FFF2-40B4-BE49-F238E27FC236}">
                <a16:creationId xmlns:a16="http://schemas.microsoft.com/office/drawing/2014/main" id="{0C65BA29-718A-4595-A173-C8E3592FB5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7057" y="1243689"/>
            <a:ext cx="4307560" cy="2922499"/>
          </a:xfrm>
          <a:prstGeom prst="rect">
            <a:avLst/>
          </a:prstGeom>
        </p:spPr>
      </p:pic>
      <p:sp>
        <p:nvSpPr>
          <p:cNvPr id="6" name="TextBox 5">
            <a:extLst>
              <a:ext uri="{FF2B5EF4-FFF2-40B4-BE49-F238E27FC236}">
                <a16:creationId xmlns:a16="http://schemas.microsoft.com/office/drawing/2014/main" id="{764FF289-1A34-4C3D-B84E-836CD80A7A9E}"/>
              </a:ext>
            </a:extLst>
          </p:cNvPr>
          <p:cNvSpPr txBox="1"/>
          <p:nvPr/>
        </p:nvSpPr>
        <p:spPr>
          <a:xfrm>
            <a:off x="3667770" y="4161779"/>
            <a:ext cx="382323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t>Photo by </a:t>
            </a:r>
            <a:r>
              <a:rPr lang="en-US" sz="1100" i="1" dirty="0">
                <a:hlinkClick r:id="rId4"/>
              </a:rPr>
              <a:t>Dulcey Lima</a:t>
            </a:r>
            <a:r>
              <a:rPr lang="en-US" sz="1100" i="1" dirty="0"/>
              <a:t> on </a:t>
            </a:r>
            <a:r>
              <a:rPr lang="en-US" sz="1100" i="1" dirty="0">
                <a:hlinkClick r:id="rId5"/>
              </a:rPr>
              <a:t>Unsplash</a:t>
            </a:r>
            <a:endParaRPr lang="en-US" sz="11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Adaptation</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i="1" dirty="0">
                <a:solidFill>
                  <a:srgbClr val="222222"/>
                </a:solidFill>
                <a:highlight>
                  <a:srgbClr val="FFFFFF"/>
                </a:highlight>
                <a:latin typeface="+mn-lt"/>
                <a:ea typeface="Roboto"/>
                <a:cs typeface="Roboto"/>
                <a:sym typeface="Roboto"/>
              </a:rPr>
              <a:t>A change by which an organism or species becomes better suited to its environment.</a:t>
            </a:r>
            <a:endParaRPr sz="2400" i="1" dirty="0">
              <a:solidFill>
                <a:srgbClr val="222222"/>
              </a:solidFill>
              <a:highlight>
                <a:srgbClr val="FFFFFF"/>
              </a:highlight>
              <a:latin typeface="+mn-lt"/>
              <a:ea typeface="Roboto"/>
              <a:cs typeface="Roboto"/>
              <a:sym typeface="Roboto"/>
            </a:endParaRPr>
          </a:p>
          <a:p>
            <a:pPr indent="-381000">
              <a:spcBef>
                <a:spcPts val="1600"/>
              </a:spcBef>
              <a:buClr>
                <a:srgbClr val="222222"/>
              </a:buClr>
              <a:buSzPts val="2400"/>
              <a:buFont typeface="Roboto"/>
              <a:buChar char="●"/>
            </a:pPr>
            <a:r>
              <a:rPr lang="en" sz="2400" dirty="0">
                <a:solidFill>
                  <a:srgbClr val="222222"/>
                </a:solidFill>
                <a:highlight>
                  <a:srgbClr val="FFFFFF"/>
                </a:highlight>
                <a:latin typeface="+mn-lt"/>
                <a:ea typeface="Roboto"/>
                <a:cs typeface="Roboto"/>
                <a:sym typeface="Roboto"/>
              </a:rPr>
              <a:t>Physical change </a:t>
            </a:r>
            <a:endParaRPr sz="2400" dirty="0">
              <a:solidFill>
                <a:srgbClr val="222222"/>
              </a:solidFill>
              <a:highlight>
                <a:srgbClr val="FFFFFF"/>
              </a:highlight>
              <a:latin typeface="+mn-lt"/>
              <a:ea typeface="Roboto"/>
              <a:cs typeface="Roboto"/>
              <a:sym typeface="Roboto"/>
            </a:endParaRPr>
          </a:p>
          <a:p>
            <a:pPr marL="457200" lvl="0" indent="-381000" algn="l" rtl="0">
              <a:spcBef>
                <a:spcPts val="0"/>
              </a:spcBef>
              <a:spcAft>
                <a:spcPts val="0"/>
              </a:spcAft>
              <a:buClr>
                <a:srgbClr val="222222"/>
              </a:buClr>
              <a:buSzPts val="2400"/>
              <a:buFont typeface="Roboto"/>
              <a:buChar char="●"/>
            </a:pPr>
            <a:r>
              <a:rPr lang="en" sz="2400" dirty="0">
                <a:solidFill>
                  <a:srgbClr val="222222"/>
                </a:solidFill>
                <a:highlight>
                  <a:srgbClr val="FFFFFF"/>
                </a:highlight>
                <a:latin typeface="+mn-lt"/>
                <a:ea typeface="Roboto"/>
                <a:cs typeface="Roboto"/>
                <a:sym typeface="Roboto"/>
              </a:rPr>
              <a:t>Behavioral change</a:t>
            </a:r>
          </a:p>
          <a:p>
            <a:pPr marL="76200" lvl="0" indent="0" algn="l" rtl="0">
              <a:spcBef>
                <a:spcPts val="0"/>
              </a:spcBef>
              <a:spcAft>
                <a:spcPts val="0"/>
              </a:spcAft>
              <a:buClr>
                <a:srgbClr val="222222"/>
              </a:buClr>
              <a:buSzPts val="2400"/>
              <a:buNone/>
            </a:pPr>
            <a:endParaRPr lang="en" sz="2400" dirty="0">
              <a:solidFill>
                <a:srgbClr val="222222"/>
              </a:solidFill>
              <a:highlight>
                <a:srgbClr val="FFFFFF"/>
              </a:highlight>
              <a:latin typeface="+mn-lt"/>
              <a:ea typeface="Roboto"/>
              <a:cs typeface="Roboto"/>
              <a:sym typeface="Roboto"/>
            </a:endParaRPr>
          </a:p>
          <a:p>
            <a:pPr marL="76200" lvl="0" indent="0" algn="l" rtl="0">
              <a:spcBef>
                <a:spcPts val="0"/>
              </a:spcBef>
              <a:spcAft>
                <a:spcPts val="0"/>
              </a:spcAft>
              <a:buClr>
                <a:srgbClr val="222222"/>
              </a:buClr>
              <a:buSzPts val="2400"/>
              <a:buNone/>
            </a:pPr>
            <a:r>
              <a:rPr lang="en" sz="2400" i="1" dirty="0">
                <a:solidFill>
                  <a:srgbClr val="222222"/>
                </a:solidFill>
                <a:highlight>
                  <a:srgbClr val="FFFFFF"/>
                </a:highlight>
                <a:latin typeface="+mn-lt"/>
                <a:ea typeface="Roboto"/>
                <a:cs typeface="Roboto"/>
                <a:sym typeface="Roboto"/>
              </a:rPr>
              <a:t>Adapt</a:t>
            </a:r>
            <a:r>
              <a:rPr lang="en" sz="2400" dirty="0">
                <a:solidFill>
                  <a:srgbClr val="222222"/>
                </a:solidFill>
                <a:highlight>
                  <a:srgbClr val="FFFFFF"/>
                </a:highlight>
                <a:latin typeface="+mn-lt"/>
                <a:ea typeface="Roboto"/>
                <a:cs typeface="Roboto"/>
                <a:sym typeface="Roboto"/>
              </a:rPr>
              <a:t> (root verb)</a:t>
            </a:r>
          </a:p>
          <a:p>
            <a:pPr marL="76200" lvl="0" indent="0" algn="l" rtl="0">
              <a:spcBef>
                <a:spcPts val="0"/>
              </a:spcBef>
              <a:spcAft>
                <a:spcPts val="0"/>
              </a:spcAft>
              <a:buClr>
                <a:srgbClr val="222222"/>
              </a:buClr>
              <a:buSzPts val="2400"/>
              <a:buNone/>
            </a:pPr>
            <a:r>
              <a:rPr lang="en-US" sz="2400" i="1" dirty="0">
                <a:solidFill>
                  <a:srgbClr val="222222"/>
                </a:solidFill>
                <a:highlight>
                  <a:srgbClr val="FFFFFF"/>
                </a:highlight>
                <a:latin typeface="+mn-lt"/>
                <a:ea typeface="Roboto"/>
                <a:cs typeface="Roboto"/>
                <a:sym typeface="Roboto"/>
              </a:rPr>
              <a:t>Adapt</a:t>
            </a:r>
            <a:r>
              <a:rPr lang="en-US" sz="2400" b="1" i="1" dirty="0">
                <a:solidFill>
                  <a:srgbClr val="222222"/>
                </a:solidFill>
                <a:highlight>
                  <a:srgbClr val="FFFFFF"/>
                </a:highlight>
                <a:latin typeface="+mn-lt"/>
                <a:ea typeface="Roboto"/>
                <a:cs typeface="Roboto"/>
                <a:sym typeface="Roboto"/>
              </a:rPr>
              <a:t>ation</a:t>
            </a:r>
            <a:r>
              <a:rPr lang="en-US" sz="2400" dirty="0">
                <a:solidFill>
                  <a:srgbClr val="222222"/>
                </a:solidFill>
                <a:highlight>
                  <a:srgbClr val="FFFFFF"/>
                </a:highlight>
                <a:latin typeface="+mn-lt"/>
                <a:ea typeface="Roboto"/>
                <a:cs typeface="Roboto"/>
                <a:sym typeface="Roboto"/>
              </a:rPr>
              <a:t> (a noun showing the process)</a:t>
            </a:r>
            <a:endParaRPr sz="2400" dirty="0">
              <a:solidFill>
                <a:srgbClr val="222222"/>
              </a:solidFill>
              <a:highlight>
                <a:srgbClr val="FFFFFF"/>
              </a:highlight>
              <a:latin typeface="+mn-lt"/>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Examples </a:t>
            </a:r>
            <a:r>
              <a:rPr lang="en-US" dirty="0"/>
              <a:t>of Adaptation</a:t>
            </a:r>
            <a:endParaRPr dirty="0"/>
          </a:p>
        </p:txBody>
      </p:sp>
      <p:sp>
        <p:nvSpPr>
          <p:cNvPr id="74" name="Google Shape;74;p16"/>
          <p:cNvSpPr txBox="1">
            <a:spLocks noGrp="1"/>
          </p:cNvSpPr>
          <p:nvPr>
            <p:ph type="body" idx="1"/>
          </p:nvPr>
        </p:nvSpPr>
        <p:spPr>
          <a:xfrm>
            <a:off x="311700" y="1152475"/>
            <a:ext cx="5358235" cy="3416400"/>
          </a:xfrm>
          <a:prstGeom prst="rect">
            <a:avLst/>
          </a:prstGeom>
        </p:spPr>
        <p:txBody>
          <a:bodyPr spcFirstLastPara="1" wrap="square" lIns="91425" tIns="91425" rIns="91425" bIns="91425" anchor="t" anchorCtr="0">
            <a:noAutofit/>
          </a:bodyPr>
          <a:lstStyle/>
          <a:p>
            <a:pPr marL="76200" indent="0">
              <a:buSzPts val="2400"/>
              <a:buNone/>
            </a:pPr>
            <a:r>
              <a:rPr lang="en" dirty="0">
                <a:solidFill>
                  <a:srgbClr val="00B0F0"/>
                </a:solidFill>
              </a:rPr>
              <a:t>Physical: </a:t>
            </a:r>
            <a:r>
              <a:rPr lang="en" dirty="0">
                <a:solidFill>
                  <a:schemeClr val="tx1"/>
                </a:solidFill>
              </a:rPr>
              <a:t>A kangaroo rat does not need to drink any water; it gets what it needs from just eating seeds.</a:t>
            </a:r>
            <a:br>
              <a:rPr lang="en" dirty="0"/>
            </a:br>
            <a:endParaRPr lang="en-US" dirty="0">
              <a:solidFill>
                <a:schemeClr val="tx1"/>
              </a:solidFill>
            </a:endParaRPr>
          </a:p>
          <a:p>
            <a:pPr marL="76200" indent="0">
              <a:buSzPts val="2400"/>
              <a:buNone/>
            </a:pPr>
            <a:r>
              <a:rPr lang="en" dirty="0">
                <a:solidFill>
                  <a:srgbClr val="00B0F0"/>
                </a:solidFill>
              </a:rPr>
              <a:t>Behavioral:</a:t>
            </a:r>
            <a:r>
              <a:rPr lang="en" dirty="0">
                <a:solidFill>
                  <a:schemeClr val="tx1"/>
                </a:solidFill>
              </a:rPr>
              <a:t> You do not spend time in the hot sun in the middle of the day, but instead seek shade and air conditioning.</a:t>
            </a:r>
          </a:p>
          <a:p>
            <a:pPr marL="457200" lvl="0" indent="-381000" algn="l" rtl="0">
              <a:spcBef>
                <a:spcPts val="0"/>
              </a:spcBef>
              <a:spcAft>
                <a:spcPts val="0"/>
              </a:spcAft>
              <a:buSzPts val="2400"/>
              <a:buAutoNum type="arabicPeriod"/>
            </a:pPr>
            <a:endParaRPr lang="en" dirty="0">
              <a:solidFill>
                <a:schemeClr val="tx1"/>
              </a:solidFill>
            </a:endParaRPr>
          </a:p>
          <a:p>
            <a:pPr marL="76200" indent="0">
              <a:buSzPts val="2400"/>
              <a:buNone/>
            </a:pPr>
            <a:r>
              <a:rPr lang="en-US" dirty="0">
                <a:solidFill>
                  <a:srgbClr val="00B0F0"/>
                </a:solidFill>
              </a:rPr>
              <a:t>Physical:</a:t>
            </a:r>
            <a:r>
              <a:rPr lang="en-US" dirty="0">
                <a:solidFill>
                  <a:schemeClr val="tx1"/>
                </a:solidFill>
              </a:rPr>
              <a:t> Some plants growing close to the ground in rainforests adapt by growing large leaves to catch light. </a:t>
            </a:r>
            <a:endParaRPr dirty="0">
              <a:solidFill>
                <a:schemeClr val="tx1"/>
              </a:solidFill>
            </a:endParaRPr>
          </a:p>
          <a:p>
            <a:pPr marL="457200" lvl="0" indent="0" algn="l" rtl="0">
              <a:spcBef>
                <a:spcPts val="1600"/>
              </a:spcBef>
              <a:spcAft>
                <a:spcPts val="1600"/>
              </a:spcAft>
              <a:buNone/>
            </a:pPr>
            <a:endParaRPr sz="2400" dirty="0"/>
          </a:p>
        </p:txBody>
      </p:sp>
      <p:pic>
        <p:nvPicPr>
          <p:cNvPr id="3" name="Picture 2" descr="A picture containing tree, plant, outdoor, conifer&#10;&#10;Description automatically generated">
            <a:extLst>
              <a:ext uri="{FF2B5EF4-FFF2-40B4-BE49-F238E27FC236}">
                <a16:creationId xmlns:a16="http://schemas.microsoft.com/office/drawing/2014/main" id="{35647A63-13EC-5241-B914-AFD4834A99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2086" y="2920180"/>
            <a:ext cx="2915028" cy="1915543"/>
          </a:xfrm>
          <a:prstGeom prst="rect">
            <a:avLst/>
          </a:prstGeom>
        </p:spPr>
      </p:pic>
      <p:pic>
        <p:nvPicPr>
          <p:cNvPr id="1026" name="Picture 2" descr="Morro Bay kangaroo rat - Wikipedia">
            <a:extLst>
              <a:ext uri="{FF2B5EF4-FFF2-40B4-BE49-F238E27FC236}">
                <a16:creationId xmlns:a16="http://schemas.microsoft.com/office/drawing/2014/main" id="{A43FDA15-0853-0A4B-ABBE-F281296552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02086" y="658883"/>
            <a:ext cx="2915028" cy="1950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dirty="0"/>
              <a:t>A special problem for plants: </a:t>
            </a:r>
            <a:endParaRPr dirty="0"/>
          </a:p>
        </p:txBody>
      </p:sp>
      <p:sp>
        <p:nvSpPr>
          <p:cNvPr id="80" name="Google Shape;80;p17"/>
          <p:cNvSpPr txBox="1">
            <a:spLocks noGrp="1"/>
          </p:cNvSpPr>
          <p:nvPr>
            <p:ph type="body" idx="1"/>
          </p:nvPr>
        </p:nvSpPr>
        <p:spPr>
          <a:xfrm>
            <a:off x="115614" y="1152475"/>
            <a:ext cx="8716686" cy="40711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tx1"/>
                </a:solidFill>
              </a:rPr>
              <a:t>They can’t move!</a:t>
            </a:r>
            <a:endParaRPr sz="2400" dirty="0">
              <a:solidFill>
                <a:schemeClr val="tx1"/>
              </a:solidFill>
            </a:endParaRPr>
          </a:p>
          <a:p>
            <a:pPr marL="457200" lvl="0" indent="-381000" algn="l" rtl="0">
              <a:spcBef>
                <a:spcPts val="1600"/>
              </a:spcBef>
              <a:spcAft>
                <a:spcPts val="0"/>
              </a:spcAft>
              <a:buSzPts val="2400"/>
              <a:buChar char="●"/>
            </a:pPr>
            <a:r>
              <a:rPr lang="en" sz="2000" dirty="0">
                <a:solidFill>
                  <a:schemeClr val="tx1"/>
                </a:solidFill>
              </a:rPr>
              <a:t>Can’t find a new place with more water</a:t>
            </a: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Can’t move to shade</a:t>
            </a:r>
          </a:p>
          <a:p>
            <a:pPr marL="457200" lvl="0" indent="-381000" algn="l" rtl="0">
              <a:spcBef>
                <a:spcPts val="0"/>
              </a:spcBef>
              <a:spcAft>
                <a:spcPts val="0"/>
              </a:spcAft>
              <a:buSzPts val="2400"/>
              <a:buChar char="●"/>
            </a:pPr>
            <a:endParaRPr lang="en" sz="2400" dirty="0">
              <a:solidFill>
                <a:schemeClr val="tx1"/>
              </a:solidFill>
            </a:endParaRPr>
          </a:p>
          <a:p>
            <a:pPr marL="76200" lvl="0" indent="0" algn="l" rtl="0">
              <a:spcBef>
                <a:spcPts val="0"/>
              </a:spcBef>
              <a:spcAft>
                <a:spcPts val="0"/>
              </a:spcAft>
              <a:buSzPts val="2400"/>
              <a:buNone/>
            </a:pPr>
            <a:r>
              <a:rPr lang="en" sz="2000" dirty="0">
                <a:solidFill>
                  <a:schemeClr val="tx1"/>
                </a:solidFill>
              </a:rPr>
              <a:t>Let’s review some specific plant </a:t>
            </a:r>
          </a:p>
          <a:p>
            <a:pPr marL="76200" lvl="0" indent="0" algn="l" rtl="0">
              <a:spcBef>
                <a:spcPts val="0"/>
              </a:spcBef>
              <a:spcAft>
                <a:spcPts val="0"/>
              </a:spcAft>
              <a:buSzPts val="2400"/>
              <a:buNone/>
            </a:pPr>
            <a:r>
              <a:rPr lang="en-US" sz="2000" dirty="0">
                <a:solidFill>
                  <a:schemeClr val="tx1"/>
                </a:solidFill>
              </a:rPr>
              <a:t>a</a:t>
            </a:r>
            <a:r>
              <a:rPr lang="en" sz="2000" dirty="0">
                <a:solidFill>
                  <a:schemeClr val="tx1"/>
                </a:solidFill>
              </a:rPr>
              <a:t>daptations. </a:t>
            </a:r>
          </a:p>
          <a:p>
            <a:pPr marL="76200" lvl="0" indent="0" algn="l" rtl="0">
              <a:spcBef>
                <a:spcPts val="0"/>
              </a:spcBef>
              <a:spcAft>
                <a:spcPts val="0"/>
              </a:spcAft>
              <a:buSzPts val="2400"/>
              <a:buNone/>
            </a:pPr>
            <a:br>
              <a:rPr lang="en" sz="2000" dirty="0">
                <a:solidFill>
                  <a:schemeClr val="tx1"/>
                </a:solidFill>
              </a:rPr>
            </a:br>
            <a:r>
              <a:rPr lang="en" sz="2000" dirty="0">
                <a:solidFill>
                  <a:schemeClr val="tx1"/>
                </a:solidFill>
              </a:rPr>
              <a:t>Take careful notes </a:t>
            </a:r>
            <a:r>
              <a:rPr lang="en-US" sz="2000" dirty="0">
                <a:solidFill>
                  <a:schemeClr val="tx1"/>
                </a:solidFill>
              </a:rPr>
              <a:t>b</a:t>
            </a:r>
            <a:r>
              <a:rPr lang="en" sz="2000" dirty="0">
                <a:solidFill>
                  <a:schemeClr val="tx1"/>
                </a:solidFill>
              </a:rPr>
              <a:t>ecause </a:t>
            </a:r>
            <a:r>
              <a:rPr lang="en-US" sz="2000" dirty="0">
                <a:solidFill>
                  <a:schemeClr val="tx1"/>
                </a:solidFill>
              </a:rPr>
              <a:t>you will be </a:t>
            </a:r>
            <a:r>
              <a:rPr lang="en" sz="2000" dirty="0">
                <a:solidFill>
                  <a:schemeClr val="tx1"/>
                </a:solidFill>
              </a:rPr>
              <a:t>designing your own</a:t>
            </a:r>
          </a:p>
          <a:p>
            <a:pPr marL="76200" indent="0">
              <a:buSzPts val="2400"/>
              <a:buNone/>
            </a:pPr>
            <a:r>
              <a:rPr lang="en-US" sz="2000" dirty="0" err="1">
                <a:solidFill>
                  <a:schemeClr val="tx1"/>
                </a:solidFill>
              </a:rPr>
              <a:t>i</a:t>
            </a:r>
            <a:r>
              <a:rPr lang="en" sz="2000" dirty="0">
                <a:solidFill>
                  <a:schemeClr val="tx1"/>
                </a:solidFill>
              </a:rPr>
              <a:t>maginary desert plant with its own adaptations. </a:t>
            </a:r>
            <a:endParaRPr sz="2000" dirty="0">
              <a:solidFill>
                <a:schemeClr val="tx1"/>
              </a:solidFill>
            </a:endParaRPr>
          </a:p>
        </p:txBody>
      </p:sp>
      <p:pic>
        <p:nvPicPr>
          <p:cNvPr id="81" name="Google Shape;81;p17"/>
          <p:cNvPicPr preferRelativeResize="0"/>
          <p:nvPr/>
        </p:nvPicPr>
        <p:blipFill>
          <a:blip r:embed="rId3">
            <a:alphaModFix/>
          </a:blip>
          <a:stretch>
            <a:fillRect/>
          </a:stretch>
        </p:blipFill>
        <p:spPr>
          <a:xfrm>
            <a:off x="6183342" y="1152475"/>
            <a:ext cx="1952625" cy="233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Saguaro (</a:t>
            </a:r>
            <a:r>
              <a:rPr lang="en-US" i="1" dirty="0"/>
              <a:t>Carnegiea gigantea</a:t>
            </a:r>
            <a:r>
              <a:rPr lang="en" i="1" dirty="0"/>
              <a:t>)</a:t>
            </a:r>
            <a:r>
              <a:rPr lang="en" b="1" dirty="0"/>
              <a:t> </a:t>
            </a:r>
            <a:endParaRPr dirty="0"/>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indent="-381000">
              <a:buSzPts val="2400"/>
            </a:pPr>
            <a:r>
              <a:rPr lang="en" sz="2000" dirty="0">
                <a:solidFill>
                  <a:schemeClr val="tx1"/>
                </a:solidFill>
              </a:rPr>
              <a:t>Spines dissipate heat and provide shade</a:t>
            </a: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Stores water in body</a:t>
            </a:r>
            <a:endParaRPr sz="2000" dirty="0">
              <a:solidFill>
                <a:schemeClr val="tx1"/>
              </a:solidFill>
            </a:endParaRPr>
          </a:p>
          <a:p>
            <a:pPr marL="914400" lvl="1" indent="-381000" algn="l" rtl="0">
              <a:spcBef>
                <a:spcPts val="0"/>
              </a:spcBef>
              <a:spcAft>
                <a:spcPts val="0"/>
              </a:spcAft>
              <a:buSzPts val="2400"/>
              <a:buChar char="○"/>
            </a:pPr>
            <a:r>
              <a:rPr lang="en" sz="2000" dirty="0">
                <a:solidFill>
                  <a:schemeClr val="tx1"/>
                </a:solidFill>
              </a:rPr>
              <a:t>Main column can get wide like an accordion</a:t>
            </a: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Roots spread wide and shallow to gather rainwater</a:t>
            </a:r>
            <a:endParaRPr sz="2000" dirty="0">
              <a:solidFill>
                <a:schemeClr val="tx1"/>
              </a:solidFill>
            </a:endParaRPr>
          </a:p>
          <a:p>
            <a:pPr indent="-381000">
              <a:buSzPts val="2400"/>
            </a:pPr>
            <a:r>
              <a:rPr lang="en" sz="2000" dirty="0">
                <a:solidFill>
                  <a:schemeClr val="tx1"/>
                </a:solidFill>
              </a:rPr>
              <a:t>Special photosynthesis process where stomata (pores) only open at night when it is cooler, so it loses less water</a:t>
            </a:r>
            <a:endParaRPr sz="2000" dirty="0">
              <a:solidFill>
                <a:schemeClr val="tx1"/>
              </a:solidFill>
            </a:endParaRPr>
          </a:p>
        </p:txBody>
      </p:sp>
      <p:pic>
        <p:nvPicPr>
          <p:cNvPr id="88" name="Google Shape;88;p18"/>
          <p:cNvPicPr preferRelativeResize="0"/>
          <p:nvPr/>
        </p:nvPicPr>
        <p:blipFill>
          <a:blip r:embed="rId3">
            <a:alphaModFix/>
          </a:blip>
          <a:stretch>
            <a:fillRect/>
          </a:stretch>
        </p:blipFill>
        <p:spPr>
          <a:xfrm>
            <a:off x="7585050" y="152897"/>
            <a:ext cx="1247250" cy="2124650"/>
          </a:xfrm>
          <a:prstGeom prst="rect">
            <a:avLst/>
          </a:prstGeom>
          <a:noFill/>
          <a:ln>
            <a:noFill/>
          </a:ln>
        </p:spPr>
      </p:pic>
      <p:sp>
        <p:nvSpPr>
          <p:cNvPr id="2" name="TextBox 1">
            <a:extLst>
              <a:ext uri="{FF2B5EF4-FFF2-40B4-BE49-F238E27FC236}">
                <a16:creationId xmlns:a16="http://schemas.microsoft.com/office/drawing/2014/main" id="{D869686E-F5CF-4D49-B012-42D94DBBD9A3}"/>
              </a:ext>
            </a:extLst>
          </p:cNvPr>
          <p:cNvSpPr txBox="1"/>
          <p:nvPr/>
        </p:nvSpPr>
        <p:spPr>
          <a:xfrm>
            <a:off x="838919" y="3550848"/>
            <a:ext cx="71103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rgbClr val="0070C0"/>
                </a:solidFill>
              </a:rPr>
              <a:t>Dissipate: (verb) 1. To disappear or cause to disappear. 2. To lose (heat, electricity, etc.).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dirty="0"/>
              <a:t>Creosote (</a:t>
            </a:r>
            <a:r>
              <a:rPr lang="en" i="1" dirty="0"/>
              <a:t>Larrea tridentata)</a:t>
            </a:r>
            <a:r>
              <a:rPr lang="en" b="1" dirty="0"/>
              <a:t> </a:t>
            </a:r>
            <a:endParaRPr dirty="0"/>
          </a:p>
        </p:txBody>
      </p:sp>
      <p:sp>
        <p:nvSpPr>
          <p:cNvPr id="94" name="Google Shape;94;p19"/>
          <p:cNvSpPr txBox="1">
            <a:spLocks noGrp="1"/>
          </p:cNvSpPr>
          <p:nvPr>
            <p:ph type="body" idx="1"/>
          </p:nvPr>
        </p:nvSpPr>
        <p:spPr>
          <a:xfrm>
            <a:off x="232975" y="10868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000" dirty="0">
                <a:solidFill>
                  <a:schemeClr val="tx1"/>
                </a:solidFill>
              </a:rPr>
              <a:t>Leaves have thick, waxy coating to prevent water loss</a:t>
            </a: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Leaves are small to prevent water loss</a:t>
            </a:r>
            <a:endParaRPr sz="2000" dirty="0">
              <a:solidFill>
                <a:schemeClr val="tx1"/>
              </a:solidFill>
            </a:endParaRPr>
          </a:p>
        </p:txBody>
      </p:sp>
      <p:pic>
        <p:nvPicPr>
          <p:cNvPr id="95" name="Google Shape;95;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77449" y="1940685"/>
            <a:ext cx="4034027" cy="30255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dirty="0"/>
              <a:t>Palo Verde (</a:t>
            </a:r>
            <a:r>
              <a:rPr lang="en" i="1" dirty="0"/>
              <a:t>Parkinsonia florida)</a:t>
            </a:r>
            <a:endParaRPr dirty="0"/>
          </a:p>
        </p:txBody>
      </p:sp>
      <p:sp>
        <p:nvSpPr>
          <p:cNvPr id="101" name="Google Shape;101;p20"/>
          <p:cNvSpPr txBox="1">
            <a:spLocks noGrp="1"/>
          </p:cNvSpPr>
          <p:nvPr>
            <p:ph type="body" idx="1"/>
          </p:nvPr>
        </p:nvSpPr>
        <p:spPr>
          <a:xfrm>
            <a:off x="311700" y="1152475"/>
            <a:ext cx="5491223"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000" dirty="0">
                <a:solidFill>
                  <a:schemeClr val="tx1"/>
                </a:solidFill>
              </a:rPr>
              <a:t>Leaves drop from tree in dry times</a:t>
            </a:r>
            <a:br>
              <a:rPr lang="en" sz="2000" dirty="0">
                <a:solidFill>
                  <a:schemeClr val="tx1"/>
                </a:solidFill>
              </a:rPr>
            </a:br>
            <a:endParaRPr sz="2000" dirty="0">
              <a:solidFill>
                <a:schemeClr val="tx1"/>
              </a:solidFill>
            </a:endParaRPr>
          </a:p>
          <a:p>
            <a:pPr indent="-381000">
              <a:buSzPts val="2400"/>
            </a:pPr>
            <a:r>
              <a:rPr lang="en" sz="2000" dirty="0">
                <a:solidFill>
                  <a:schemeClr val="tx1"/>
                </a:solidFill>
              </a:rPr>
              <a:t>Photosynthesis </a:t>
            </a:r>
            <a:r>
              <a:rPr lang="en-US" sz="2000" dirty="0">
                <a:solidFill>
                  <a:schemeClr val="tx1"/>
                </a:solidFill>
              </a:rPr>
              <a:t>occurs in the leaves and </a:t>
            </a:r>
            <a:r>
              <a:rPr lang="en-US" sz="2000">
                <a:solidFill>
                  <a:schemeClr val="tx1"/>
                </a:solidFill>
              </a:rPr>
              <a:t>the bark-</a:t>
            </a:r>
            <a:r>
              <a:rPr lang="en-US" sz="2000" dirty="0">
                <a:solidFill>
                  <a:schemeClr val="tx1"/>
                </a:solidFill>
              </a:rPr>
              <a:t>--</a:t>
            </a:r>
            <a:r>
              <a:rPr lang="en" sz="2000" dirty="0">
                <a:solidFill>
                  <a:schemeClr val="tx1"/>
                </a:solidFill>
              </a:rPr>
              <a:t>notice that the bark/trunk is green</a:t>
            </a:r>
            <a:br>
              <a:rPr lang="en" sz="2000" dirty="0">
                <a:solidFill>
                  <a:schemeClr val="tx1"/>
                </a:solidFill>
              </a:rPr>
            </a:br>
            <a:endParaRPr lang="en" sz="2000" dirty="0">
              <a:solidFill>
                <a:schemeClr val="tx1"/>
              </a:solidFill>
            </a:endParaRPr>
          </a:p>
          <a:p>
            <a:pPr indent="-381000">
              <a:lnSpc>
                <a:spcPct val="114999"/>
              </a:lnSpc>
              <a:buSzPts val="2400"/>
            </a:pPr>
            <a:r>
              <a:rPr lang="en" sz="2000" dirty="0">
                <a:solidFill>
                  <a:schemeClr val="tx1"/>
                </a:solidFill>
              </a:rPr>
              <a:t>Adds nitrogen to soil</a:t>
            </a:r>
            <a:endParaRPr sz="2000" dirty="0">
              <a:solidFill>
                <a:schemeClr val="tx1"/>
              </a:solidFill>
            </a:endParaRPr>
          </a:p>
        </p:txBody>
      </p:sp>
      <p:pic>
        <p:nvPicPr>
          <p:cNvPr id="102" name="Google Shape;102;p20"/>
          <p:cNvPicPr preferRelativeResize="0"/>
          <p:nvPr/>
        </p:nvPicPr>
        <p:blipFill>
          <a:blip r:embed="rId3">
            <a:alphaModFix/>
          </a:blip>
          <a:stretch>
            <a:fillRect/>
          </a:stretch>
        </p:blipFill>
        <p:spPr>
          <a:xfrm>
            <a:off x="6169920" y="480925"/>
            <a:ext cx="2661925" cy="3303200"/>
          </a:xfrm>
          <a:prstGeom prst="rect">
            <a:avLst/>
          </a:prstGeom>
          <a:noFill/>
          <a:ln>
            <a:noFill/>
          </a:ln>
        </p:spPr>
      </p:pic>
      <p:sp>
        <p:nvSpPr>
          <p:cNvPr id="2" name="TextBox 1">
            <a:extLst>
              <a:ext uri="{FF2B5EF4-FFF2-40B4-BE49-F238E27FC236}">
                <a16:creationId xmlns:a16="http://schemas.microsoft.com/office/drawing/2014/main" id="{CDFC1645-7F97-461B-9214-7FB0DABA3FC8}"/>
              </a:ext>
            </a:extLst>
          </p:cNvPr>
          <p:cNvSpPr txBox="1"/>
          <p:nvPr/>
        </p:nvSpPr>
        <p:spPr>
          <a:xfrm>
            <a:off x="386033" y="3971386"/>
            <a:ext cx="759555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70C0"/>
                </a:solidFill>
              </a:rPr>
              <a:t>Legume: (noun) A type of plant that produces long seedpods such as beans, peanuts, and lentils. Most legume plants have specialized groups of bacteria on their roots (called nodules) that convert nitrogen from the air and make it available in the soil for plant uptake.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dirty="0"/>
              <a:t>Ocotillo (</a:t>
            </a:r>
            <a:r>
              <a:rPr lang="en" i="1" dirty="0"/>
              <a:t>Fouquieria splendens</a:t>
            </a:r>
            <a:r>
              <a:rPr lang="en" b="1" i="1" dirty="0"/>
              <a:t>)</a:t>
            </a:r>
            <a:endParaRPr dirty="0"/>
          </a:p>
        </p:txBody>
      </p:sp>
      <p:sp>
        <p:nvSpPr>
          <p:cNvPr id="108" name="Google Shape;108;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000" dirty="0">
                <a:solidFill>
                  <a:schemeClr val="tx1"/>
                </a:solidFill>
              </a:rPr>
              <a:t>Leaves only appear after rain, drop off when dry</a:t>
            </a:r>
          </a:p>
          <a:p>
            <a:pPr marL="76200" lvl="0" indent="0" algn="l" rtl="0">
              <a:spcBef>
                <a:spcPts val="0"/>
              </a:spcBef>
              <a:spcAft>
                <a:spcPts val="0"/>
              </a:spcAft>
              <a:buSzPts val="2400"/>
              <a:buNone/>
            </a:pPr>
            <a:endParaRPr sz="2000" dirty="0">
              <a:solidFill>
                <a:schemeClr val="tx1"/>
              </a:solidFill>
            </a:endParaRPr>
          </a:p>
          <a:p>
            <a:pPr marL="457200" lvl="0" indent="-381000" algn="l" rtl="0">
              <a:spcBef>
                <a:spcPts val="0"/>
              </a:spcBef>
              <a:spcAft>
                <a:spcPts val="0"/>
              </a:spcAft>
              <a:buSzPts val="2400"/>
              <a:buChar char="●"/>
            </a:pPr>
            <a:r>
              <a:rPr lang="en" sz="2000" dirty="0">
                <a:solidFill>
                  <a:schemeClr val="tx1"/>
                </a:solidFill>
              </a:rPr>
              <a:t>Has thick, waxy bark to retain water</a:t>
            </a:r>
            <a:endParaRPr sz="2000" dirty="0">
              <a:solidFill>
                <a:schemeClr val="tx1"/>
              </a:solidFill>
            </a:endParaRPr>
          </a:p>
        </p:txBody>
      </p:sp>
      <p:sp>
        <p:nvSpPr>
          <p:cNvPr id="109" name="Google Shape;109;p21"/>
          <p:cNvSpPr txBox="1">
            <a:spLocks noGrp="1"/>
          </p:cNvSpPr>
          <p:nvPr>
            <p:ph type="body" idx="2"/>
          </p:nvPr>
        </p:nvSpPr>
        <p:spPr>
          <a:xfrm>
            <a:off x="4832400" y="1457864"/>
            <a:ext cx="3999900" cy="2363638"/>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10" name="Google Shape;110;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30447" y="1152463"/>
            <a:ext cx="4646352" cy="30834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2191</Words>
  <Application>Microsoft Office PowerPoint</Application>
  <PresentationFormat>On-screen Show (16:9)</PresentationFormat>
  <Paragraphs>105</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 Light</vt:lpstr>
      <vt:lpstr>Arial</vt:lpstr>
      <vt:lpstr>Calibri</vt:lpstr>
      <vt:lpstr>Roboto</vt:lpstr>
      <vt:lpstr>Chivo Light</vt:lpstr>
      <vt:lpstr>Simple Light</vt:lpstr>
      <vt:lpstr> Plant Adaptations for Arid Lands  Traci Klein, Matthew Katterman, and Arisbeth Ibarra Nieblas  Funded by:  </vt:lpstr>
      <vt:lpstr>Think-Pair-Share Activity</vt:lpstr>
      <vt:lpstr>Adaptation</vt:lpstr>
      <vt:lpstr>Examples of Adaptation</vt:lpstr>
      <vt:lpstr>A special problem for plants: </vt:lpstr>
      <vt:lpstr>Saguaro (Carnegiea gigantea) </vt:lpstr>
      <vt:lpstr>Creosote (Larrea tridentata) </vt:lpstr>
      <vt:lpstr>Palo Verde (Parkinsonia florida)</vt:lpstr>
      <vt:lpstr>Ocotillo (Fouquieria splendens)</vt:lpstr>
      <vt:lpstr>Mesquite (Prosopis velutina) </vt:lpstr>
      <vt:lpstr>Guar (Cyamopsis tetragonoloba) </vt:lpstr>
      <vt:lpstr>Guayule (Parthenium argentatum)</vt:lpstr>
      <vt:lpstr>Activity:</vt:lpstr>
      <vt:lpstr>Optional: Gallery Walk (Presentations)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Adaptations for Arid Lands</dc:title>
  <dc:creator>Matt</dc:creator>
  <cp:lastModifiedBy>Grunberg, Wolfgang - (grunberg)</cp:lastModifiedBy>
  <cp:revision>252</cp:revision>
  <dcterms:modified xsi:type="dcterms:W3CDTF">2022-03-04T14:53:56Z</dcterms:modified>
</cp:coreProperties>
</file>