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30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71" r:id="rId14"/>
    <p:sldId id="267" r:id="rId15"/>
    <p:sldId id="268" r:id="rId16"/>
    <p:sldId id="269" r:id="rId17"/>
    <p:sldId id="270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hivo" panose="020B0604020202020204" charset="0"/>
      <p:regular r:id="rId26"/>
      <p:bold r:id="rId27"/>
      <p:italic r:id="rId28"/>
      <p:boldItalic r:id="rId29"/>
    </p:embeddedFont>
    <p:embeddedFont>
      <p:font typeface="Chivo Light" panose="020B0604020202020204" charset="0"/>
      <p:regular r:id="rId30"/>
      <p:bold r:id="rId31"/>
      <p:italic r:id="rId32"/>
      <p:boldItalic r:id="rId33"/>
    </p:embeddedFont>
    <p:embeddedFont>
      <p:font typeface="Shadows Into Light Two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9346C3-EDF2-4A44-AF28-150A5F125C3D}">
  <a:tblStyle styleId="{659346C3-EDF2-4A44-AF28-150A5F125C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a3ef4790d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a3ef4790d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238a3285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4238a3285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a3ef4790d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a3ef4790d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814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a3ef4790d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a3ef4790d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a3ef4790d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a3ef4790d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438fe55c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438fe55c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438fe55cb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438fe55cb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86ae3cd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86ae3cd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a3ef4790d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a3ef4790d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a3ef4790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a3ef4790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a3ef4790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a3ef4790d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238a328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238a328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 needs to be cotton- call Melissa for string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a3ef4790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a3ef4790d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 needs to be cotton- call Melissa for string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a3ef4790d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a3ef4790d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69" y="1110641"/>
            <a:ext cx="265609" cy="34947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184381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9493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8" y="-22224"/>
            <a:ext cx="467049" cy="4730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7" y="3817380"/>
            <a:ext cx="580177" cy="5874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3771186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3951326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629713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2437342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1" y="4283744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412350"/>
            <a:ext cx="4637700" cy="23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6" y="2375711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8" y="2733034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3" y="349101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159538"/>
            <a:ext cx="971255" cy="101198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1" y="-92132"/>
            <a:ext cx="547361" cy="56037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365498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0511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4454947"/>
            <a:ext cx="1090400" cy="80998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303293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2912232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7" y="4357729"/>
            <a:ext cx="825137" cy="8356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393270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12399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6" y="2450651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240208"/>
            <a:ext cx="943922" cy="103796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1" y="4159157"/>
            <a:ext cx="1190515" cy="106886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3077566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2832699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402317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8" y="4425379"/>
            <a:ext cx="609879" cy="93752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4408739"/>
            <a:ext cx="953706" cy="85802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0" y="3581090"/>
            <a:ext cx="405505" cy="71367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4" y="-119327"/>
            <a:ext cx="588749" cy="69093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393255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182183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3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8" y="1267182"/>
            <a:ext cx="341357" cy="3494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268367"/>
            <a:ext cx="222930" cy="24052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063551"/>
            <a:ext cx="267634" cy="28875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3874407"/>
            <a:ext cx="345878" cy="608736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11"/>
          <p:cNvSpPr/>
          <p:nvPr/>
        </p:nvSpPr>
        <p:spPr>
          <a:xfrm rot="-6974255">
            <a:off x="8132622" y="3724110"/>
            <a:ext cx="213588" cy="28102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2732253" y="-212411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2837180" y="12190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 rot="4358823">
            <a:off x="3941098" y="4889269"/>
            <a:ext cx="375550" cy="38033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"/>
          <p:cNvSpPr/>
          <p:nvPr/>
        </p:nvSpPr>
        <p:spPr>
          <a:xfrm rot="1151692">
            <a:off x="8434472" y="4226868"/>
            <a:ext cx="357870" cy="36229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"/>
          <p:cNvSpPr/>
          <p:nvPr/>
        </p:nvSpPr>
        <p:spPr>
          <a:xfrm rot="-10153158">
            <a:off x="4729339" y="4449252"/>
            <a:ext cx="717468" cy="5329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"/>
          <p:cNvSpPr/>
          <p:nvPr/>
        </p:nvSpPr>
        <p:spPr>
          <a:xfrm rot="943073">
            <a:off x="4813520" y="4340916"/>
            <a:ext cx="375504" cy="34034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"/>
          <p:cNvSpPr/>
          <p:nvPr/>
        </p:nvSpPr>
        <p:spPr>
          <a:xfrm rot="-6648331">
            <a:off x="8563948" y="1186838"/>
            <a:ext cx="742053" cy="6092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"/>
          <p:cNvSpPr/>
          <p:nvPr/>
        </p:nvSpPr>
        <p:spPr>
          <a:xfrm rot="2711984">
            <a:off x="4808509" y="-109436"/>
            <a:ext cx="799096" cy="59352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"/>
          <p:cNvSpPr/>
          <p:nvPr/>
        </p:nvSpPr>
        <p:spPr>
          <a:xfrm>
            <a:off x="6790083" y="4541690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"/>
          <p:cNvSpPr/>
          <p:nvPr/>
        </p:nvSpPr>
        <p:spPr>
          <a:xfrm rot="-5990705">
            <a:off x="8271773" y="2605766"/>
            <a:ext cx="663539" cy="6012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-4782675">
            <a:off x="8259070" y="2656361"/>
            <a:ext cx="337456" cy="34175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"/>
          <p:cNvSpPr/>
          <p:nvPr/>
        </p:nvSpPr>
        <p:spPr>
          <a:xfrm>
            <a:off x="1059765" y="251069"/>
            <a:ext cx="375578" cy="38450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7199212" y="126020"/>
            <a:ext cx="780996" cy="813747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 rot="3741390">
            <a:off x="7203695" y="-76352"/>
            <a:ext cx="440145" cy="45060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-174209" y="985454"/>
            <a:ext cx="910004" cy="82460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307522" y="1536823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 rot="10592571">
            <a:off x="1931803" y="4671974"/>
            <a:ext cx="876846" cy="65135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 rot="-7924689">
            <a:off x="127751" y="2727519"/>
            <a:ext cx="676415" cy="50251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 rot="-1232342">
            <a:off x="584556" y="2630487"/>
            <a:ext cx="274505" cy="28103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 rot="5968943">
            <a:off x="379973" y="3976490"/>
            <a:ext cx="663471" cy="67193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 rot="1319053">
            <a:off x="-51439" y="1007787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2597036" y="-234941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 rot="-5330471">
            <a:off x="8178192" y="2569786"/>
            <a:ext cx="748134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 rot="-9290112">
            <a:off x="7044262" y="190893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 rot="831478">
            <a:off x="1743246" y="4434137"/>
            <a:ext cx="957279" cy="85945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"/>
          <p:cNvSpPr/>
          <p:nvPr/>
        </p:nvSpPr>
        <p:spPr>
          <a:xfrm rot="-1232764">
            <a:off x="623232" y="2763432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"/>
          <p:cNvSpPr/>
          <p:nvPr/>
        </p:nvSpPr>
        <p:spPr>
          <a:xfrm rot="-2062359">
            <a:off x="255900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1"/>
          <p:cNvSpPr/>
          <p:nvPr/>
        </p:nvSpPr>
        <p:spPr>
          <a:xfrm>
            <a:off x="947845" y="293861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"/>
          <p:cNvSpPr/>
          <p:nvPr/>
        </p:nvSpPr>
        <p:spPr>
          <a:xfrm rot="-7406442">
            <a:off x="403221" y="4030923"/>
            <a:ext cx="490399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"/>
          <p:cNvSpPr/>
          <p:nvPr/>
        </p:nvSpPr>
        <p:spPr>
          <a:xfrm>
            <a:off x="6664726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3" name="Google Shape;293;p11"/>
          <p:cNvSpPr/>
          <p:nvPr/>
        </p:nvSpPr>
        <p:spPr>
          <a:xfrm rot="1151678">
            <a:off x="8450738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4" name="Google Shape;294;p11"/>
          <p:cNvSpPr/>
          <p:nvPr/>
        </p:nvSpPr>
        <p:spPr>
          <a:xfrm rot="4358289">
            <a:off x="3897685" y="4812891"/>
            <a:ext cx="473413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5" name="Google Shape;295;p11"/>
          <p:cNvSpPr/>
          <p:nvPr/>
        </p:nvSpPr>
        <p:spPr>
          <a:xfrm rot="-2801932">
            <a:off x="8482195" y="996713"/>
            <a:ext cx="597297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6" name="Google Shape;296;p11"/>
          <p:cNvSpPr/>
          <p:nvPr/>
        </p:nvSpPr>
        <p:spPr>
          <a:xfrm rot="5200625">
            <a:off x="4975084" y="-222517"/>
            <a:ext cx="701626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7" name="Google Shape;297;p11"/>
          <p:cNvSpPr/>
          <p:nvPr/>
        </p:nvSpPr>
        <p:spPr>
          <a:xfrm rot="942660">
            <a:off x="4585376" y="4393088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8" name="Google Shape;298;p11"/>
          <p:cNvSpPr/>
          <p:nvPr/>
        </p:nvSpPr>
        <p:spPr>
          <a:xfrm rot="-5506349">
            <a:off x="8198666" y="3597357"/>
            <a:ext cx="274487" cy="28101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"/>
          <p:cNvSpPr/>
          <p:nvPr/>
        </p:nvSpPr>
        <p:spPr>
          <a:xfrm rot="-5506848">
            <a:off x="8197826" y="3625742"/>
            <a:ext cx="179267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"/>
          <p:cNvSpPr/>
          <p:nvPr/>
        </p:nvSpPr>
        <p:spPr>
          <a:xfrm rot="-10292983">
            <a:off x="8081725" y="3802439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1">
  <p:cSld name="BLANK_1">
    <p:bg>
      <p:bgPr>
        <a:solidFill>
          <a:srgbClr val="FFA105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12"/>
          <p:cNvSpPr/>
          <p:nvPr/>
        </p:nvSpPr>
        <p:spPr>
          <a:xfrm rot="1319053">
            <a:off x="-51439" y="1007787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597036" y="-234941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 rot="-5330471">
            <a:off x="8178192" y="2569786"/>
            <a:ext cx="748134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 rot="-9290112">
            <a:off x="7044262" y="190893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 rot="831478">
            <a:off x="1743246" y="4434137"/>
            <a:ext cx="957279" cy="85945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 rot="-1232764">
            <a:off x="623232" y="2763432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 rot="-2062359">
            <a:off x="255900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947845" y="293861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 rot="-7406442">
            <a:off x="403221" y="4030923"/>
            <a:ext cx="490399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6664726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3" name="Google Shape;313;p12"/>
          <p:cNvSpPr/>
          <p:nvPr/>
        </p:nvSpPr>
        <p:spPr>
          <a:xfrm rot="1151678">
            <a:off x="8450738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4" name="Google Shape;314;p12"/>
          <p:cNvSpPr/>
          <p:nvPr/>
        </p:nvSpPr>
        <p:spPr>
          <a:xfrm rot="4358289">
            <a:off x="3897685" y="4812891"/>
            <a:ext cx="473413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5" name="Google Shape;315;p12"/>
          <p:cNvSpPr/>
          <p:nvPr/>
        </p:nvSpPr>
        <p:spPr>
          <a:xfrm rot="-2801932">
            <a:off x="8482195" y="996713"/>
            <a:ext cx="597297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6" name="Google Shape;316;p12"/>
          <p:cNvSpPr/>
          <p:nvPr/>
        </p:nvSpPr>
        <p:spPr>
          <a:xfrm rot="5200625">
            <a:off x="4975084" y="-222517"/>
            <a:ext cx="701626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7" name="Google Shape;317;p12"/>
          <p:cNvSpPr/>
          <p:nvPr/>
        </p:nvSpPr>
        <p:spPr>
          <a:xfrm rot="942660">
            <a:off x="4585376" y="4393088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8" name="Google Shape;318;p12"/>
          <p:cNvSpPr/>
          <p:nvPr/>
        </p:nvSpPr>
        <p:spPr>
          <a:xfrm rot="-5506848">
            <a:off x="8197826" y="3625742"/>
            <a:ext cx="179267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2"/>
          <p:cNvSpPr/>
          <p:nvPr/>
        </p:nvSpPr>
        <p:spPr>
          <a:xfrm rot="-10292983">
            <a:off x="8081725" y="3802439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_1_1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82306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>
            <a:off x="8231962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76337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E70B-F13B-6949-A1A7-7C095A09D197}" type="datetime1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33AD-2F59-7549-9BE0-B4F973F1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5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EDEEF8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3" y="-460740"/>
            <a:ext cx="5327395" cy="545403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3771186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3951326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629713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3830167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6" y="2375711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8" y="2733034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6" y="2371566"/>
            <a:ext cx="971233" cy="1011962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0" y="3054382"/>
            <a:ext cx="547355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6" y="2450651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246758"/>
            <a:ext cx="943967" cy="103801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393255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3575008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3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3" y="4211269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44905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4183251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171526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224742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4177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262468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97134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342001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395336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081021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423107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588387"/>
            <a:ext cx="569648" cy="58318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247400"/>
            <a:ext cx="4968600" cy="3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324175"/>
            <a:ext cx="1957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65677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rgbClr val="65677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3724110"/>
            <a:ext cx="213588" cy="28102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3" y="-136211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88390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8" y="4889269"/>
            <a:ext cx="375550" cy="38033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4226868"/>
            <a:ext cx="357870" cy="36229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4449252"/>
            <a:ext cx="717468" cy="5329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4340916"/>
            <a:ext cx="375504" cy="34034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8" y="1186838"/>
            <a:ext cx="742053" cy="6092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09" y="-109436"/>
            <a:ext cx="799096" cy="59352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3" y="4541690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2605766"/>
            <a:ext cx="663539" cy="6012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0" y="2656361"/>
            <a:ext cx="337456" cy="34175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251069"/>
            <a:ext cx="375578" cy="38450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316389"/>
            <a:ext cx="780996" cy="813747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5" y="114017"/>
            <a:ext cx="440145" cy="45060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985454"/>
            <a:ext cx="910004" cy="82460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2" y="1536823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4671974"/>
            <a:ext cx="876846" cy="65135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2727519"/>
            <a:ext cx="676415" cy="50251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6" y="2630487"/>
            <a:ext cx="274505" cy="28103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3976490"/>
            <a:ext cx="663471" cy="67193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007787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158741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2569786"/>
            <a:ext cx="748134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2" y="381262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6" y="4434137"/>
            <a:ext cx="957279" cy="85945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2" y="2763432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0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5" y="293861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1" y="4030923"/>
            <a:ext cx="490399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6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5" y="4812891"/>
            <a:ext cx="473413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5" y="996713"/>
            <a:ext cx="597297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4" y="-222517"/>
            <a:ext cx="701626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4393088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3597357"/>
            <a:ext cx="274487" cy="28101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3625742"/>
            <a:ext cx="179267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3802439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5"/>
          <p:cNvSpPr/>
          <p:nvPr/>
        </p:nvSpPr>
        <p:spPr>
          <a:xfrm rot="-1209093">
            <a:off x="8469092" y="4079246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683513" y="4020672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7062483" y="-109725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8514400" y="1635650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 rot="3741344">
            <a:off x="8518998" y="1428487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7044713" y="810002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7537849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"/>
          <p:cNvSpPr/>
          <p:nvPr/>
        </p:nvSpPr>
        <p:spPr>
          <a:xfrm rot="-6335216">
            <a:off x="6865825" y="4552660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7911874" y="-130475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 rot="-6692267">
            <a:off x="6791890" y="2390364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7317552" y="2396424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7663638" y="3147400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 rot="1318871">
            <a:off x="71704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 rot="-548659">
            <a:off x="84733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 rot="-9290062">
            <a:off x="83557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7317562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"/>
          <p:cNvSpPr/>
          <p:nvPr/>
        </p:nvSpPr>
        <p:spPr>
          <a:xfrm rot="-830047">
            <a:off x="6946689" y="22039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69479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 rot="8224608">
            <a:off x="78592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༝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_AND_BODY_1">
    <p:bg>
      <p:bgPr>
        <a:solidFill>
          <a:srgbClr val="96B5F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24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2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663175"/>
            <a:ext cx="3599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3599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4079246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3" y="4020672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3" y="-109725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1635650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8" y="1428487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810002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49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5" y="4552660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4" y="-130475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2390364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2" y="2396424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3147400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2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2039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4079246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3" y="4020672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3" y="-109725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1635650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8" y="1428487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810002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49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5" y="4552660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4" y="-130475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2390364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2" y="2396424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3147400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2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2039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4079246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3" y="4020672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3" y="-109725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1635650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8" y="1428487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810002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49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5" y="4552660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4" y="-130475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2390364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2" y="2396424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3147400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2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2039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4025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007787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1" y="-353816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2569786"/>
            <a:ext cx="748134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47393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0" y="4434123"/>
            <a:ext cx="957223" cy="85940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2" y="2763432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0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0" y="190936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1" y="4030923"/>
            <a:ext cx="490399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6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5" y="4812891"/>
            <a:ext cx="473413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5" y="996713"/>
            <a:ext cx="597297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4" y="-222517"/>
            <a:ext cx="701626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4545488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3625742"/>
            <a:ext cx="179267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3802439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FFA105"/>
              </a:buClr>
              <a:buSzPts val="2600"/>
              <a:buFont typeface="Chivo Light"/>
              <a:buChar char="༝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○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■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●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○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■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●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○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■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EgHpInBR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hyperlink" Target="http://www.youtube.com/watch?v=jwEgHpInBR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1E85-4A5A-4DDB-AC30-CEFC4F2C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16" y="511819"/>
            <a:ext cx="7969568" cy="857400"/>
          </a:xfrm>
        </p:spPr>
        <p:txBody>
          <a:bodyPr>
            <a:noAutofit/>
          </a:bodyPr>
          <a:lstStyle/>
          <a:p>
            <a:pPr algn="ctr"/>
            <a:r>
              <a:rPr lang="en-US" sz="32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University of Arizona</a:t>
            </a:r>
            <a:br>
              <a:rPr lang="en-US" sz="32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2400" b="1" i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Guayule in a Bottle</a:t>
            </a:r>
            <a:endParaRPr lang="en-US" sz="24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C58EE8D7-588B-4FD5-965C-7015E8980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990" y="1369219"/>
            <a:ext cx="5520021" cy="32635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D4F33-5C31-4122-8D08-0665D6AC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33AD-2F59-7549-9BE0-B4F973F162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9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96" name="Google Shape;396;p22"/>
          <p:cNvSpPr txBox="1">
            <a:spLocks noGrp="1"/>
          </p:cNvSpPr>
          <p:nvPr>
            <p:ph type="title" idx="4294967295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Experiment</a:t>
            </a:r>
            <a:r>
              <a:rPr lang="en" sz="5000"/>
              <a:t> </a:t>
            </a:r>
            <a:endParaRPr sz="5000"/>
          </a:p>
        </p:txBody>
      </p:sp>
      <p:sp>
        <p:nvSpPr>
          <p:cNvPr id="397" name="Google Shape;397;p22"/>
          <p:cNvSpPr txBox="1">
            <a:spLocks noGrp="1"/>
          </p:cNvSpPr>
          <p:nvPr>
            <p:ph type="body" idx="4294967295"/>
          </p:nvPr>
        </p:nvSpPr>
        <p:spPr>
          <a:xfrm>
            <a:off x="1033200" y="1166025"/>
            <a:ext cx="44826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Each day, one student will draw a line to show where the water line has moved to in a different color sharpie. 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After at least a week</a:t>
            </a:r>
            <a:r>
              <a:rPr lang="en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we will</a:t>
            </a:r>
            <a:r>
              <a:rPr lang="en">
                <a:solidFill>
                  <a:srgbClr val="FFFFFF"/>
                </a:solidFill>
              </a:rPr>
              <a:t> analyze </a:t>
            </a:r>
            <a:r>
              <a:rPr lang="en" dirty="0">
                <a:solidFill>
                  <a:srgbClr val="FFFFFF"/>
                </a:solidFill>
              </a:rPr>
              <a:t>the results. 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98" name="Google Shape;3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350" y="1226650"/>
            <a:ext cx="1714500" cy="262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22"/>
          <p:cNvCxnSpPr/>
          <p:nvPr/>
        </p:nvCxnSpPr>
        <p:spPr>
          <a:xfrm>
            <a:off x="6558225" y="3120450"/>
            <a:ext cx="858900" cy="20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0" name="Google Shape;400;p22"/>
          <p:cNvCxnSpPr/>
          <p:nvPr/>
        </p:nvCxnSpPr>
        <p:spPr>
          <a:xfrm>
            <a:off x="6548100" y="3272025"/>
            <a:ext cx="1515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1" name="Google Shape;401;p22"/>
          <p:cNvCxnSpPr/>
          <p:nvPr/>
        </p:nvCxnSpPr>
        <p:spPr>
          <a:xfrm rot="10800000" flipH="1">
            <a:off x="6548100" y="3403300"/>
            <a:ext cx="181800" cy="102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22"/>
          <p:cNvCxnSpPr/>
          <p:nvPr/>
        </p:nvCxnSpPr>
        <p:spPr>
          <a:xfrm rot="10800000" flipH="1">
            <a:off x="6568325" y="3524575"/>
            <a:ext cx="151500" cy="102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9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43A0B83F-911A-4538-ACD8-7B076CCC55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100" y="0"/>
            <a:ext cx="1175324" cy="694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14" name="Google Shape;414;p24"/>
          <p:cNvSpPr txBox="1">
            <a:spLocks noGrp="1"/>
          </p:cNvSpPr>
          <p:nvPr>
            <p:ph type="title" idx="4294967295"/>
          </p:nvPr>
        </p:nvSpPr>
        <p:spPr>
          <a:xfrm>
            <a:off x="457199" y="434575"/>
            <a:ext cx="7536873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Daily Data Recording Observation Sheets</a:t>
            </a:r>
            <a:endParaRPr sz="3600" dirty="0"/>
          </a:p>
        </p:txBody>
      </p:sp>
      <p:graphicFrame>
        <p:nvGraphicFramePr>
          <p:cNvPr id="415" name="Google Shape;415;p24"/>
          <p:cNvGraphicFramePr/>
          <p:nvPr/>
        </p:nvGraphicFramePr>
        <p:xfrm>
          <a:off x="2163875" y="1292000"/>
          <a:ext cx="5219225" cy="3105550"/>
        </p:xfrm>
        <a:graphic>
          <a:graphicData uri="http://schemas.openxmlformats.org/drawingml/2006/table">
            <a:tbl>
              <a:tblPr>
                <a:noFill/>
                <a:tableStyleId>{659346C3-EDF2-4A44-AF28-150A5F125C3D}</a:tableStyleId>
              </a:tblPr>
              <a:tblGrid>
                <a:gridCol w="65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ivo"/>
                          <a:ea typeface="Chivo"/>
                          <a:cs typeface="Chivo"/>
                          <a:sym typeface="Chivo"/>
                        </a:rPr>
                        <a:t>Date</a:t>
                      </a: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ivo"/>
                          <a:ea typeface="Chivo"/>
                          <a:cs typeface="Chivo"/>
                          <a:sym typeface="Chivo"/>
                        </a:rPr>
                        <a:t>Observation </a:t>
                      </a: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ivo"/>
                          <a:ea typeface="Chivo"/>
                          <a:cs typeface="Chivo"/>
                          <a:sym typeface="Chivo"/>
                        </a:rPr>
                        <a:t>(Increase, decrease, the same?)</a:t>
                      </a: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ivo"/>
                          <a:ea typeface="Chivo"/>
                          <a:cs typeface="Chivo"/>
                          <a:sym typeface="Chivo"/>
                        </a:rPr>
                        <a:t>Use your senses</a:t>
                      </a: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ivo"/>
                          <a:ea typeface="Chivo"/>
                          <a:cs typeface="Chivo"/>
                          <a:sym typeface="Chivo"/>
                        </a:rPr>
                        <a:t>Measurement</a:t>
                      </a: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F8D4EA29-D1E0-4413-BC2E-FB158A39B4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100" y="0"/>
            <a:ext cx="1175324" cy="6948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08" name="Google Shape;408;p23"/>
          <p:cNvSpPr txBox="1"/>
          <p:nvPr/>
        </p:nvSpPr>
        <p:spPr>
          <a:xfrm>
            <a:off x="1656600" y="1048925"/>
            <a:ext cx="5830800" cy="2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End of </a:t>
            </a:r>
            <a:r>
              <a:rPr lang="en" sz="5400" dirty="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the introduction to the experiment. </a:t>
            </a:r>
          </a:p>
        </p:txBody>
      </p:sp>
      <p:pic>
        <p:nvPicPr>
          <p:cNvPr id="4" name="Picture 3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C2332395-4DE5-4A4F-A079-B1E880E1EE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100" y="0"/>
            <a:ext cx="1175324" cy="6948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14" name="Google Shape;414;p24"/>
          <p:cNvSpPr txBox="1">
            <a:spLocks noGrp="1"/>
          </p:cNvSpPr>
          <p:nvPr>
            <p:ph type="title" idx="4294967295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Analysis</a:t>
            </a:r>
            <a:endParaRPr sz="5000"/>
          </a:p>
        </p:txBody>
      </p:sp>
      <p:graphicFrame>
        <p:nvGraphicFramePr>
          <p:cNvPr id="415" name="Google Shape;415;p24"/>
          <p:cNvGraphicFramePr/>
          <p:nvPr/>
        </p:nvGraphicFramePr>
        <p:xfrm>
          <a:off x="2163875" y="1292000"/>
          <a:ext cx="5219225" cy="3105550"/>
        </p:xfrm>
        <a:graphic>
          <a:graphicData uri="http://schemas.openxmlformats.org/drawingml/2006/table">
            <a:tbl>
              <a:tblPr>
                <a:noFill/>
                <a:tableStyleId>{659346C3-EDF2-4A44-AF28-150A5F125C3D}</a:tableStyleId>
              </a:tblPr>
              <a:tblGrid>
                <a:gridCol w="65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ivo"/>
                          <a:ea typeface="Chivo"/>
                          <a:cs typeface="Chivo"/>
                          <a:sym typeface="Chivo"/>
                        </a:rPr>
                        <a:t>Date</a:t>
                      </a: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ivo"/>
                          <a:ea typeface="Chivo"/>
                          <a:cs typeface="Chivo"/>
                          <a:sym typeface="Chivo"/>
                        </a:rPr>
                        <a:t>Observation </a:t>
                      </a: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ivo"/>
                          <a:ea typeface="Chivo"/>
                          <a:cs typeface="Chivo"/>
                          <a:sym typeface="Chivo"/>
                        </a:rPr>
                        <a:t>(Increase, decrease, the same?)</a:t>
                      </a: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ivo"/>
                          <a:ea typeface="Chivo"/>
                          <a:cs typeface="Chivo"/>
                          <a:sym typeface="Chivo"/>
                        </a:rPr>
                        <a:t>Use your senses</a:t>
                      </a: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ivo"/>
                          <a:ea typeface="Chivo"/>
                          <a:cs typeface="Chivo"/>
                          <a:sym typeface="Chivo"/>
                        </a:rPr>
                        <a:t>Measurement</a:t>
                      </a: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6150158B-5BFD-4D00-A9FD-C7E356C8B9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100" y="0"/>
            <a:ext cx="1175324" cy="6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6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21" name="Google Shape;421;p25"/>
          <p:cNvSpPr txBox="1">
            <a:spLocks noGrp="1"/>
          </p:cNvSpPr>
          <p:nvPr>
            <p:ph type="title" idx="4294967295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Analysis</a:t>
            </a:r>
            <a:endParaRPr sz="5000"/>
          </a:p>
        </p:txBody>
      </p:sp>
      <p:sp>
        <p:nvSpPr>
          <p:cNvPr id="422" name="Google Shape;422;p25"/>
          <p:cNvSpPr txBox="1">
            <a:spLocks noGrp="1"/>
          </p:cNvSpPr>
          <p:nvPr>
            <p:ph type="body" idx="1"/>
          </p:nvPr>
        </p:nvSpPr>
        <p:spPr>
          <a:xfrm>
            <a:off x="1040825" y="1291975"/>
            <a:ext cx="69522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What did you observe about the guayule plant?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What did you observe about the vegetable plant?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Which plant used the most water?</a:t>
            </a:r>
            <a:endParaRPr sz="250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If a plant uses a lot of water, why is this a problem here in Arizona?</a:t>
            </a:r>
            <a:endParaRPr sz="2500"/>
          </a:p>
        </p:txBody>
      </p:sp>
      <p:pic>
        <p:nvPicPr>
          <p:cNvPr id="5" name="Picture 4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166598F6-7CAE-477E-AA3C-2CED04E9F4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100" y="0"/>
            <a:ext cx="1175324" cy="6948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28" name="Google Shape;428;p2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Conclusion</a:t>
            </a:r>
            <a:endParaRPr sz="5000"/>
          </a:p>
        </p:txBody>
      </p:sp>
      <p:sp>
        <p:nvSpPr>
          <p:cNvPr id="429" name="Google Shape;429;p26"/>
          <p:cNvSpPr txBox="1">
            <a:spLocks noGrp="1"/>
          </p:cNvSpPr>
          <p:nvPr>
            <p:ph type="body" idx="1"/>
          </p:nvPr>
        </p:nvSpPr>
        <p:spPr>
          <a:xfrm>
            <a:off x="457200" y="1227859"/>
            <a:ext cx="5984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000000"/>
                </a:solidFill>
              </a:rPr>
              <a:t>State the </a:t>
            </a:r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" sz="2400" dirty="0">
                <a:solidFill>
                  <a:srgbClr val="000000"/>
                </a:solidFill>
              </a:rPr>
              <a:t>roblem. Why did we do this lab?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000000"/>
                </a:solidFill>
              </a:rPr>
              <a:t>State your findings, what happened?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000000"/>
                </a:solidFill>
              </a:rPr>
              <a:t>Restate your hypothesis.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000000"/>
                </a:solidFill>
              </a:rPr>
              <a:t>Reject/confirm  your hypothesis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000000"/>
                </a:solidFill>
              </a:rPr>
              <a:t>Discuss </a:t>
            </a:r>
            <a:r>
              <a:rPr lang="en-US" sz="2400" dirty="0">
                <a:solidFill>
                  <a:srgbClr val="000000"/>
                </a:solidFill>
              </a:rPr>
              <a:t>possible </a:t>
            </a:r>
            <a:r>
              <a:rPr lang="en" sz="2400" dirty="0">
                <a:solidFill>
                  <a:srgbClr val="000000"/>
                </a:solidFill>
              </a:rPr>
              <a:t>errors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What are </a:t>
            </a:r>
            <a:r>
              <a:rPr lang="en" sz="2400" dirty="0">
                <a:solidFill>
                  <a:srgbClr val="000000"/>
                </a:solidFill>
              </a:rPr>
              <a:t>future experiments </a:t>
            </a:r>
            <a:r>
              <a:rPr lang="en-US" sz="2400" dirty="0">
                <a:solidFill>
                  <a:srgbClr val="000000"/>
                </a:solidFill>
              </a:rPr>
              <a:t>we could design</a:t>
            </a:r>
            <a:r>
              <a:rPr lang="en" sz="2400" dirty="0">
                <a:solidFill>
                  <a:srgbClr val="000000"/>
                </a:solidFill>
              </a:rPr>
              <a:t>?</a:t>
            </a:r>
            <a:endParaRPr sz="2400" dirty="0"/>
          </a:p>
        </p:txBody>
      </p:sp>
      <p:pic>
        <p:nvPicPr>
          <p:cNvPr id="5" name="Picture 4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582A7434-9DD8-4A22-A0FE-43A63E0D1E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5642" y="581411"/>
            <a:ext cx="1175324" cy="6948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35" name="Google Shape;435;p27"/>
          <p:cNvSpPr txBox="1">
            <a:spLocks noGrp="1"/>
          </p:cNvSpPr>
          <p:nvPr>
            <p:ph type="title" idx="4294967295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Analysis</a:t>
            </a:r>
            <a:endParaRPr sz="5000"/>
          </a:p>
        </p:txBody>
      </p:sp>
      <p:sp>
        <p:nvSpPr>
          <p:cNvPr id="436" name="Google Shape;436;p27"/>
          <p:cNvSpPr txBox="1">
            <a:spLocks noGrp="1"/>
          </p:cNvSpPr>
          <p:nvPr>
            <p:ph type="body" idx="1"/>
          </p:nvPr>
        </p:nvSpPr>
        <p:spPr>
          <a:xfrm>
            <a:off x="1040825" y="1291975"/>
            <a:ext cx="69522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dirty="0"/>
              <a:t>At each station:</a:t>
            </a:r>
            <a:endParaRPr sz="2500" dirty="0"/>
          </a:p>
          <a:p>
            <a:pPr marL="457200" lvl="0" indent="-3873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dirty="0"/>
              <a:t>What type of plant is this?</a:t>
            </a:r>
            <a:endParaRPr sz="2500" dirty="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dirty="0"/>
              <a:t>What do you observe about the water usage?</a:t>
            </a:r>
            <a:endParaRPr sz="2500" dirty="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dirty="0"/>
              <a:t>How could the design be improved?</a:t>
            </a:r>
            <a:endParaRPr sz="2500" dirty="0"/>
          </a:p>
        </p:txBody>
      </p:sp>
      <p:pic>
        <p:nvPicPr>
          <p:cNvPr id="5" name="Picture 4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F3B1D2B0-8E71-4DA9-BE5D-75936ECC40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100" y="0"/>
            <a:ext cx="1175324" cy="6948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42" name="Google Shape;442;p28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Conclusion</a:t>
            </a:r>
            <a:endParaRPr sz="5000"/>
          </a:p>
        </p:txBody>
      </p:sp>
      <p:sp>
        <p:nvSpPr>
          <p:cNvPr id="443" name="Google Shape;443;p28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000000"/>
                </a:solidFill>
              </a:rPr>
              <a:t>Whole group discussion:</a:t>
            </a:r>
            <a:endParaRPr sz="2500" dirty="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 dirty="0">
                <a:solidFill>
                  <a:srgbClr val="000000"/>
                </a:solidFill>
              </a:rPr>
              <a:t>Which plants used the most water?</a:t>
            </a:r>
            <a:endParaRPr sz="2500" dirty="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 dirty="0">
                <a:solidFill>
                  <a:srgbClr val="000000"/>
                </a:solidFill>
              </a:rPr>
              <a:t>Which plants used the least amount of water?</a:t>
            </a:r>
            <a:endParaRPr sz="2500" dirty="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 dirty="0">
                <a:solidFill>
                  <a:srgbClr val="000000"/>
                </a:solidFill>
              </a:rPr>
              <a:t>If a plant uses a lot of water, why is this a problem in Arizona?</a:t>
            </a:r>
            <a:endParaRPr sz="2500" dirty="0">
              <a:solidFill>
                <a:srgbClr val="000000"/>
              </a:solidFill>
            </a:endParaRPr>
          </a:p>
        </p:txBody>
      </p:sp>
      <p:pic>
        <p:nvPicPr>
          <p:cNvPr id="5" name="Picture 4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DB9E224E-F7EB-4835-AC03-29453FBD07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0160" y="515842"/>
            <a:ext cx="1175324" cy="6948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"/>
          <p:cNvSpPr txBox="1">
            <a:spLocks noGrp="1"/>
          </p:cNvSpPr>
          <p:nvPr>
            <p:ph type="ctrTitle"/>
          </p:nvPr>
        </p:nvSpPr>
        <p:spPr>
          <a:xfrm>
            <a:off x="1336963" y="1412350"/>
            <a:ext cx="5999019" cy="23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Guayule</a:t>
            </a:r>
            <a:r>
              <a:rPr lang="en" dirty="0"/>
              <a:t> in a Bottle</a:t>
            </a:r>
            <a:endParaRPr dirty="0"/>
          </a:p>
        </p:txBody>
      </p:sp>
      <p:pic>
        <p:nvPicPr>
          <p:cNvPr id="3" name="Picture 2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0CB103EE-BAEE-4162-80B5-D0149F488D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100" y="0"/>
            <a:ext cx="1175324" cy="6948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65677F"/>
                </a:solidFill>
              </a:rPr>
              <a:t>3</a:t>
            </a:fld>
            <a:endParaRPr>
              <a:solidFill>
                <a:srgbClr val="65677F"/>
              </a:solidFill>
            </a:endParaRPr>
          </a:p>
        </p:txBody>
      </p:sp>
      <p:sp>
        <p:nvSpPr>
          <p:cNvPr id="341" name="Google Shape;341;p15"/>
          <p:cNvSpPr txBox="1">
            <a:spLocks noGrp="1"/>
          </p:cNvSpPr>
          <p:nvPr>
            <p:ph type="title"/>
          </p:nvPr>
        </p:nvSpPr>
        <p:spPr>
          <a:xfrm>
            <a:off x="457200" y="28192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Vocabulary</a:t>
            </a:r>
            <a:endParaRPr sz="5000"/>
          </a:p>
        </p:txBody>
      </p:sp>
      <p:sp>
        <p:nvSpPr>
          <p:cNvPr id="342" name="Google Shape;342;p15"/>
          <p:cNvSpPr txBox="1">
            <a:spLocks noGrp="1"/>
          </p:cNvSpPr>
          <p:nvPr>
            <p:ph type="body" idx="1"/>
          </p:nvPr>
        </p:nvSpPr>
        <p:spPr>
          <a:xfrm>
            <a:off x="457200" y="1217950"/>
            <a:ext cx="6453900" cy="3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Guayule </a:t>
            </a:r>
            <a:r>
              <a:rPr lang="en" sz="1400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- evergreen shrub native to the Southwest U.S. </a:t>
            </a:r>
            <a:endParaRPr sz="1400" dirty="0">
              <a:solidFill>
                <a:srgbClr val="22222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Ecosystem</a:t>
            </a:r>
            <a:r>
              <a:rPr lang="en" sz="1400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 - </a:t>
            </a:r>
            <a:r>
              <a:rPr lang="en-US" sz="1400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c</a:t>
            </a:r>
            <a:r>
              <a:rPr lang="en" sz="1400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ommunity of living and nonliving organisms</a:t>
            </a:r>
            <a:endParaRPr sz="1400" dirty="0">
              <a:solidFill>
                <a:srgbClr val="22222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400" b="1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Variable</a:t>
            </a:r>
            <a:r>
              <a:rPr lang="en" sz="1400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 – </a:t>
            </a:r>
            <a:r>
              <a:rPr lang="en-US" sz="1400" dirty="0">
                <a:solidFill>
                  <a:schemeClr val="tx1"/>
                </a:solidFill>
                <a:latin typeface="Chivo" panose="020B0604020202020204" charset="0"/>
              </a:rPr>
              <a:t>any factor, trait, or condition that can exist in differing amounts or types </a:t>
            </a:r>
            <a:endParaRPr sz="1400" dirty="0">
              <a:solidFill>
                <a:srgbClr val="222222"/>
              </a:solidFill>
              <a:latin typeface="Chivo" panose="020B0604020202020204" charset="0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Hyd</a:t>
            </a:r>
            <a:r>
              <a:rPr lang="en" sz="1400" b="1" dirty="0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rologist –</a:t>
            </a:r>
            <a:r>
              <a:rPr lang="en" sz="1400" dirty="0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a s</a:t>
            </a:r>
            <a:r>
              <a:rPr lang="en" sz="1400" dirty="0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cientist who studies how water interacts with Earth</a:t>
            </a:r>
            <a:endParaRPr sz="1400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Soil Infiltration</a:t>
            </a:r>
            <a:r>
              <a:rPr lang="en" sz="1400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 - </a:t>
            </a:r>
            <a:r>
              <a:rPr lang="en-US" sz="1400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p</a:t>
            </a:r>
            <a:r>
              <a:rPr lang="en" sz="1400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rocess by which water on the ground surface enters the soil</a:t>
            </a:r>
            <a:endParaRPr sz="1400" dirty="0">
              <a:solidFill>
                <a:srgbClr val="22222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" sz="1400" b="1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Niche </a:t>
            </a:r>
            <a:r>
              <a:rPr lang="en" sz="1400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- </a:t>
            </a:r>
            <a:r>
              <a:rPr lang="en-US" sz="1400" dirty="0">
                <a:solidFill>
                  <a:schemeClr val="tx1"/>
                </a:solidFill>
                <a:latin typeface="Chivo" panose="020B0604020202020204" charset="0"/>
                <a:cs typeface="Calibri" panose="020F0502020204030204" pitchFamily="34" charset="0"/>
              </a:rPr>
              <a:t>is the role and position a species has in its environment; how it meets its needs for food and shelter, how it survives, and how it reproduces</a:t>
            </a:r>
            <a:r>
              <a:rPr lang="en-US" sz="1400" dirty="0">
                <a:latin typeface="Chivo" panose="020B0604020202020204" charset="0"/>
              </a:rPr>
              <a:t>.</a:t>
            </a:r>
            <a:endParaRPr sz="1400" dirty="0">
              <a:solidFill>
                <a:srgbClr val="222222"/>
              </a:solidFill>
              <a:latin typeface="Chivo" panose="020B0604020202020204" charset="0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Producers </a:t>
            </a:r>
            <a:r>
              <a:rPr lang="en" sz="1400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- Organisms that make their own food</a:t>
            </a:r>
            <a:endParaRPr sz="1400" dirty="0">
              <a:solidFill>
                <a:srgbClr val="22222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Habitat</a:t>
            </a:r>
            <a:r>
              <a:rPr lang="en" sz="1400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 - Natural home or environment of a species</a:t>
            </a:r>
            <a:endParaRPr sz="1400" dirty="0">
              <a:solidFill>
                <a:srgbClr val="22222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Decomposers</a:t>
            </a:r>
            <a:r>
              <a:rPr lang="en" sz="1400" dirty="0">
                <a:solidFill>
                  <a:srgbClr val="222222"/>
                </a:solidFill>
                <a:latin typeface="Chivo"/>
                <a:ea typeface="Chivo"/>
                <a:cs typeface="Chivo"/>
                <a:sym typeface="Chivo"/>
              </a:rPr>
              <a:t> - Organisms that break down dead or decaying organisms</a:t>
            </a:r>
            <a:endParaRPr sz="1400" dirty="0"/>
          </a:p>
        </p:txBody>
      </p:sp>
      <p:pic>
        <p:nvPicPr>
          <p:cNvPr id="5" name="Picture 4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C0E3F8F7-E4C8-4B77-8CED-07293F7414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100" y="0"/>
            <a:ext cx="1175324" cy="6948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QuickWrite</a:t>
            </a:r>
            <a:endParaRPr sz="5000"/>
          </a:p>
        </p:txBody>
      </p:sp>
      <p:sp>
        <p:nvSpPr>
          <p:cNvPr id="348" name="Google Shape;348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49" name="Google Shape;349;p16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31242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000" dirty="0"/>
              <a:t>What is your favorite food that </a:t>
            </a:r>
            <a:r>
              <a:rPr lang="en-US" sz="2000" dirty="0"/>
              <a:t>is made with</a:t>
            </a:r>
            <a:r>
              <a:rPr lang="en" sz="2000" dirty="0"/>
              <a:t> vegetables? </a:t>
            </a:r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000" dirty="0"/>
              <a:t>Where does </a:t>
            </a:r>
            <a:r>
              <a:rPr lang="en-US" sz="2000" dirty="0"/>
              <a:t>this vegetable grow? (State, region, country)</a:t>
            </a:r>
            <a:endParaRPr sz="2000" dirty="0"/>
          </a:p>
        </p:txBody>
      </p:sp>
      <p:pic>
        <p:nvPicPr>
          <p:cNvPr id="350" name="Google Shape;3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745" y="1220519"/>
            <a:ext cx="3917164" cy="270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C00C8461-478B-436F-898F-6FC3F27B65B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100" y="0"/>
            <a:ext cx="1175324" cy="6948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56" name="Google Shape;356;p17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Purpose </a:t>
            </a:r>
            <a:r>
              <a:rPr lang="en-US" sz="5000" dirty="0"/>
              <a:t>of experiment</a:t>
            </a:r>
            <a:r>
              <a:rPr lang="en" sz="5000" dirty="0"/>
              <a:t> </a:t>
            </a:r>
            <a:endParaRPr sz="5000" dirty="0"/>
          </a:p>
        </p:txBody>
      </p:sp>
      <p:sp>
        <p:nvSpPr>
          <p:cNvPr id="357" name="Google Shape;357;p17"/>
          <p:cNvSpPr txBox="1">
            <a:spLocks noGrp="1"/>
          </p:cNvSpPr>
          <p:nvPr>
            <p:ph type="body" idx="1"/>
          </p:nvPr>
        </p:nvSpPr>
        <p:spPr>
          <a:xfrm>
            <a:off x="457200" y="1291975"/>
            <a:ext cx="5984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How much water do Guayule seedlings and vegetable seedlings need to thrive?</a:t>
            </a:r>
            <a:endParaRPr dirty="0"/>
          </a:p>
        </p:txBody>
      </p:sp>
      <p:pic>
        <p:nvPicPr>
          <p:cNvPr id="358" name="Google Shape;3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225" y="2698875"/>
            <a:ext cx="1712100" cy="22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7"/>
          <p:cNvPicPr preferRelativeResize="0"/>
          <p:nvPr/>
        </p:nvPicPr>
        <p:blipFill rotWithShape="1">
          <a:blip r:embed="rId4">
            <a:alphaModFix/>
          </a:blip>
          <a:srcRect l="20090" r="26518"/>
          <a:stretch/>
        </p:blipFill>
        <p:spPr>
          <a:xfrm>
            <a:off x="4304750" y="2698874"/>
            <a:ext cx="1828141" cy="22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7"/>
          <p:cNvSpPr txBox="1"/>
          <p:nvPr/>
        </p:nvSpPr>
        <p:spPr>
          <a:xfrm>
            <a:off x="3405438" y="3656025"/>
            <a:ext cx="6972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Chivo"/>
                <a:ea typeface="Chivo"/>
                <a:cs typeface="Chivo"/>
                <a:sym typeface="Chivo"/>
              </a:rPr>
              <a:t>VS</a:t>
            </a:r>
            <a:endParaRPr sz="2500">
              <a:solidFill>
                <a:srgbClr val="FF0000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8" name="Picture 7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25200FDE-BEA4-4E71-9E79-1629998BB4E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100" y="0"/>
            <a:ext cx="1175324" cy="6948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66" name="Google Shape;366;p18"/>
          <p:cNvSpPr txBox="1">
            <a:spLocks noGrp="1"/>
          </p:cNvSpPr>
          <p:nvPr>
            <p:ph type="body" idx="1"/>
          </p:nvPr>
        </p:nvSpPr>
        <p:spPr>
          <a:xfrm>
            <a:off x="4572000" y="1308150"/>
            <a:ext cx="4174579" cy="2527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5000" dirty="0"/>
              <a:t>Research</a:t>
            </a:r>
            <a:endParaRPr sz="50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Watch a short video on Guayule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https://www.youtube.com/watch?v=jwEgHpInBR4</a:t>
            </a:r>
            <a:endParaRPr lang="en-US" sz="2000" dirty="0">
              <a:latin typeface="Times New Roman"/>
              <a:cs typeface="Times New Roman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67" name="Google Shape;367;p18" descr="Discover how a desert shrub may provide an alternative to natural rubber—and an economic opportunity for Arizona! Read more, http://arizonaexperience.org/innovate/native-crops-commercial-uses-prickly-pear-and-guayule" title="Guayule at Red Rock Energy Farm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8253" y="789708"/>
            <a:ext cx="3581402" cy="349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7745F903-2506-45B3-9746-8E944A9D419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100" y="0"/>
            <a:ext cx="1175324" cy="6948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73" name="Google Shape;373;p19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Hypothesis</a:t>
            </a:r>
            <a:endParaRPr sz="5000"/>
          </a:p>
        </p:txBody>
      </p:sp>
      <p:sp>
        <p:nvSpPr>
          <p:cNvPr id="374" name="Google Shape;374;p19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༝"/>
            </a:pPr>
            <a:r>
              <a:rPr lang="en"/>
              <a:t>If the </a:t>
            </a:r>
            <a:r>
              <a:rPr lang="en">
                <a:solidFill>
                  <a:srgbClr val="9900FF"/>
                </a:solidFill>
              </a:rPr>
              <a:t>Guayule seedlings</a:t>
            </a:r>
            <a:r>
              <a:rPr lang="en"/>
              <a:t> use (low or high) amounts of water then……… because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༝"/>
            </a:pPr>
            <a:r>
              <a:rPr lang="en"/>
              <a:t>If the </a:t>
            </a:r>
            <a:r>
              <a:rPr lang="en">
                <a:solidFill>
                  <a:srgbClr val="6AA84F"/>
                </a:solidFill>
              </a:rPr>
              <a:t>Vegetable seedlings</a:t>
            </a:r>
            <a:r>
              <a:rPr lang="en"/>
              <a:t> use (low or high) amounts of water then……… because</a:t>
            </a:r>
            <a:endParaRPr/>
          </a:p>
        </p:txBody>
      </p:sp>
      <p:pic>
        <p:nvPicPr>
          <p:cNvPr id="5" name="Picture 4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EAB98282-CED9-4F44-AE2B-3E9736A8AE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0160" y="515842"/>
            <a:ext cx="1175324" cy="6948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80" name="Google Shape;380;p20"/>
          <p:cNvSpPr txBox="1">
            <a:spLocks noGrp="1"/>
          </p:cNvSpPr>
          <p:nvPr>
            <p:ph type="title" idx="4294967295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Experiment Materials </a:t>
            </a:r>
            <a:endParaRPr sz="5000"/>
          </a:p>
        </p:txBody>
      </p:sp>
      <p:pic>
        <p:nvPicPr>
          <p:cNvPr id="381" name="Google Shape;3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76525"/>
            <a:ext cx="3602725" cy="31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0"/>
          <p:cNvSpPr txBox="1"/>
          <p:nvPr/>
        </p:nvSpPr>
        <p:spPr>
          <a:xfrm>
            <a:off x="4284575" y="1180275"/>
            <a:ext cx="4102800" cy="3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hadows Into Light Two"/>
              <a:buChar char="●"/>
            </a:pPr>
            <a:r>
              <a:rPr lang="en" sz="2000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two water bottles</a:t>
            </a:r>
            <a:endParaRPr sz="2000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hadows Into Light Two"/>
              <a:buChar char="●"/>
            </a:pPr>
            <a:r>
              <a:rPr lang="en" sz="2000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one bottle cap</a:t>
            </a:r>
            <a:endParaRPr sz="2000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hadows Into Light Two"/>
              <a:buChar char="●"/>
            </a:pPr>
            <a:r>
              <a:rPr lang="en" sz="2000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3 pieces of Duck tape</a:t>
            </a:r>
            <a:endParaRPr sz="2000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hadows Into Light Two"/>
              <a:buChar char="●"/>
            </a:pPr>
            <a:r>
              <a:rPr lang="en" sz="2000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one piece of heavy cotton string cut about 6 inches long</a:t>
            </a:r>
            <a:endParaRPr sz="2000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hadows Into Light Two"/>
              <a:buChar char="●"/>
            </a:pPr>
            <a:r>
              <a:rPr lang="en" sz="2000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water</a:t>
            </a:r>
            <a:endParaRPr sz="2000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hadows Into Light Two"/>
              <a:buChar char="●"/>
            </a:pPr>
            <a:r>
              <a:rPr lang="en" sz="2000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Your plant</a:t>
            </a:r>
            <a:endParaRPr sz="2000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7" name="Picture 6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CC1F1CA9-049C-4F7C-BD4F-B0C168B56A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100" y="0"/>
            <a:ext cx="1175324" cy="694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29CF5C-9740-4695-AB55-49A06C2DFB20}"/>
              </a:ext>
            </a:extLst>
          </p:cNvPr>
          <p:cNvSpPr txBox="1"/>
          <p:nvPr/>
        </p:nvSpPr>
        <p:spPr>
          <a:xfrm>
            <a:off x="395125" y="4349741"/>
            <a:ext cx="3726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Diagram: Copyright, </a:t>
            </a:r>
            <a:r>
              <a:rPr lang="en-US" sz="1000" i="1" dirty="0" err="1"/>
              <a:t>Geof</a:t>
            </a:r>
            <a:r>
              <a:rPr lang="en-US" sz="1000" i="1" dirty="0"/>
              <a:t> Hill, ITL Program, College of Engineering, University of Colorado Boulder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88" name="Google Shape;388;p21"/>
          <p:cNvSpPr txBox="1">
            <a:spLocks noGrp="1"/>
          </p:cNvSpPr>
          <p:nvPr>
            <p:ph type="title" idx="4294967295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Experiment Directions</a:t>
            </a:r>
            <a:endParaRPr sz="5000"/>
          </a:p>
        </p:txBody>
      </p:sp>
      <p:pic>
        <p:nvPicPr>
          <p:cNvPr id="389" name="Google Shape;3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76525"/>
            <a:ext cx="3602725" cy="31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1"/>
          <p:cNvSpPr txBox="1"/>
          <p:nvPr/>
        </p:nvSpPr>
        <p:spPr>
          <a:xfrm>
            <a:off x="4284575" y="1180275"/>
            <a:ext cx="4102800" cy="3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hadows Into Light Two"/>
              <a:buChar char="●"/>
            </a:pPr>
            <a:r>
              <a:rPr lang="en" sz="1600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Step 1:  Cut the two water bottles as shown</a:t>
            </a:r>
            <a:endParaRPr sz="1600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hadows Into Light Two"/>
              <a:buChar char="●"/>
            </a:pPr>
            <a:r>
              <a:rPr lang="en" sz="1600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Step 2 Punch a hole in the bottom lid and place a cotton string through it. </a:t>
            </a:r>
            <a:r>
              <a:rPr lang="en-US" sz="1600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Secure the string by tying knot or duct tape.</a:t>
            </a:r>
            <a:endParaRPr sz="1600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hadows Into Light Two"/>
              <a:buChar char="●"/>
            </a:pPr>
            <a:r>
              <a:rPr lang="en" sz="1600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Step 3  Fill the top portion with 8 – 10 cm of planting soil.</a:t>
            </a:r>
            <a:endParaRPr sz="1600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hadows Into Light Two"/>
              <a:buChar char="●"/>
            </a:pPr>
            <a:r>
              <a:rPr lang="en" sz="1600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Step 4  Fill the bottom portion with water</a:t>
            </a:r>
            <a:endParaRPr sz="1600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hadows Into Light Two"/>
              <a:buChar char="●"/>
            </a:pPr>
            <a:r>
              <a:rPr lang="en" sz="1600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Step 5  Plant one small plant in the soil.</a:t>
            </a:r>
            <a:endParaRPr sz="1600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hadows Into Light Two"/>
              <a:buChar char="●"/>
            </a:pPr>
            <a:r>
              <a:rPr lang="en" sz="1600" dirty="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Step 6 Using duct tape, connect the three pieces as shown.</a:t>
            </a:r>
            <a:endParaRPr sz="1600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90E2D-7EEB-4E96-B770-F332E1D3A1AD}"/>
              </a:ext>
            </a:extLst>
          </p:cNvPr>
          <p:cNvSpPr txBox="1"/>
          <p:nvPr/>
        </p:nvSpPr>
        <p:spPr>
          <a:xfrm>
            <a:off x="395125" y="4349741"/>
            <a:ext cx="3726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Diagram: Copyright, </a:t>
            </a:r>
            <a:r>
              <a:rPr lang="en-US" sz="1000" i="1" dirty="0" err="1"/>
              <a:t>Geof</a:t>
            </a:r>
            <a:r>
              <a:rPr lang="en-US" sz="1000" i="1" dirty="0"/>
              <a:t> Hill, ITL Program, College of Engineering, University of Colorado Boulder</a:t>
            </a:r>
          </a:p>
        </p:txBody>
      </p:sp>
      <p:pic>
        <p:nvPicPr>
          <p:cNvPr id="7" name="Picture 6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A7410A26-7F5E-43D4-A79B-DBB0D17624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100" y="0"/>
            <a:ext cx="1175324" cy="6948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umerl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643</Words>
  <Application>Microsoft Office PowerPoint</Application>
  <PresentationFormat>On-screen Show (16:9)</PresentationFormat>
  <Paragraphs>98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 Light</vt:lpstr>
      <vt:lpstr>Chivo Light</vt:lpstr>
      <vt:lpstr>Shadows Into Light Two</vt:lpstr>
      <vt:lpstr>Calibri</vt:lpstr>
      <vt:lpstr>Times New Roman</vt:lpstr>
      <vt:lpstr>Arial</vt:lpstr>
      <vt:lpstr>Chivo</vt:lpstr>
      <vt:lpstr>Aumerle template</vt:lpstr>
      <vt:lpstr>University of Arizona Guayule in a Bottle</vt:lpstr>
      <vt:lpstr>Guayule in a Bottle</vt:lpstr>
      <vt:lpstr>Vocabulary</vt:lpstr>
      <vt:lpstr>QuickWrite</vt:lpstr>
      <vt:lpstr>Purpose of experiment </vt:lpstr>
      <vt:lpstr>PowerPoint Presentation</vt:lpstr>
      <vt:lpstr>Hypothesis</vt:lpstr>
      <vt:lpstr>Experiment Materials </vt:lpstr>
      <vt:lpstr>Experiment Directions</vt:lpstr>
      <vt:lpstr>Experiment </vt:lpstr>
      <vt:lpstr>Daily Data Recording Observation Sheets</vt:lpstr>
      <vt:lpstr>PowerPoint Presentation</vt:lpstr>
      <vt:lpstr>Analysis</vt:lpstr>
      <vt:lpstr>Analysis</vt:lpstr>
      <vt:lpstr>Conclusion</vt:lpstr>
      <vt:lpstr>Analysis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 in a Bottle</dc:title>
  <dc:creator>Knox, Corey J - (cknox)</dc:creator>
  <cp:lastModifiedBy>Knox, Corey J - (cknox)</cp:lastModifiedBy>
  <cp:revision>15</cp:revision>
  <dcterms:modified xsi:type="dcterms:W3CDTF">2019-12-21T21:27:47Z</dcterms:modified>
</cp:coreProperties>
</file>