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3" r:id="rId1"/>
  </p:sldMasterIdLst>
  <p:notesMasterIdLst>
    <p:notesMasterId r:id="rId17"/>
  </p:notesMasterIdLst>
  <p:sldIdLst>
    <p:sldId id="256" r:id="rId2"/>
    <p:sldId id="258" r:id="rId3"/>
    <p:sldId id="259" r:id="rId4"/>
    <p:sldId id="292" r:id="rId5"/>
    <p:sldId id="287" r:id="rId6"/>
    <p:sldId id="283" r:id="rId7"/>
    <p:sldId id="281" r:id="rId8"/>
    <p:sldId id="282" r:id="rId9"/>
    <p:sldId id="290" r:id="rId10"/>
    <p:sldId id="260" r:id="rId11"/>
    <p:sldId id="288" r:id="rId12"/>
    <p:sldId id="289" r:id="rId13"/>
    <p:sldId id="263" r:id="rId14"/>
    <p:sldId id="286" r:id="rId15"/>
    <p:sldId id="272"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Nuni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ox, Corey J - (cknox)" initials="KCJ-(" lastIdx="9" clrIdx="0">
    <p:extLst>
      <p:ext uri="{19B8F6BF-5375-455C-9EA6-DF929625EA0E}">
        <p15:presenceInfo xmlns:p15="http://schemas.microsoft.com/office/powerpoint/2012/main" userId="S::cknox@email.arizona.edu::48ba9e18-2d76-4231-9458-c25b2ecf20a7" providerId="AD"/>
      </p:ext>
    </p:extLst>
  </p:cmAuthor>
  <p:cmAuthor id="2" name="Cara M Duncan" initials="C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A277E4-D597-4D0E-9095-530B6D037082}">
  <a:tblStyle styleId="{C5A277E4-D597-4D0E-9095-530B6D03708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1789D94-3B87-48E4-A1F4-DC389ED9B533}"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6E7"/>
          </a:solidFill>
        </a:fill>
      </a:tcStyle>
    </a:wholeTbl>
    <a:band1H>
      <a:tcTxStyle/>
      <a:tcStyle>
        <a:tcBdr/>
        <a:fill>
          <a:solidFill>
            <a:srgbClr val="DDECCC"/>
          </a:solidFill>
        </a:fill>
      </a:tcStyle>
    </a:band1H>
    <a:band2H>
      <a:tcTxStyle/>
      <a:tcStyle>
        <a:tcBdr/>
      </a:tcStyle>
    </a:band2H>
    <a:band1V>
      <a:tcTxStyle/>
      <a:tcStyle>
        <a:tcBdr/>
        <a:fill>
          <a:solidFill>
            <a:srgbClr val="DDEC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79" autoAdjust="0"/>
    <p:restoredTop sz="91184"/>
  </p:normalViewPr>
  <p:slideViewPr>
    <p:cSldViewPr snapToGrid="0">
      <p:cViewPr varScale="1">
        <p:scale>
          <a:sx n="110" d="100"/>
          <a:sy n="110" d="100"/>
        </p:scale>
        <p:origin x="206"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799381-9D30-0E4D-BD34-4C91D8A79572}"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n-US"/>
        </a:p>
      </dgm:t>
    </dgm:pt>
    <dgm:pt modelId="{9D550B9E-B8B1-9C47-86CD-B26333248C6B}">
      <dgm:prSet custT="1"/>
      <dgm:spPr>
        <a:solidFill>
          <a:schemeClr val="accent2"/>
        </a:solidFill>
      </dgm:spPr>
      <dgm:t>
        <a:bodyPr/>
        <a:lstStyle/>
        <a:p>
          <a:r>
            <a:rPr lang="en-US" sz="1600" b="0" i="0" dirty="0">
              <a:solidFill>
                <a:schemeClr val="bg2"/>
              </a:solidFill>
              <a:latin typeface="Calibri Light" panose="020F0302020204030204" pitchFamily="34" charset="0"/>
              <a:cs typeface="Calibri Light" panose="020F0302020204030204" pitchFamily="34" charset="0"/>
            </a:rPr>
            <a:t>Meteorological drought</a:t>
          </a:r>
        </a:p>
      </dgm:t>
    </dgm:pt>
    <dgm:pt modelId="{80F0B56B-A482-3D4D-96D0-8041157BE587}" type="parTrans" cxnId="{B4ADC479-2D38-4143-8867-201C65CBC77B}">
      <dgm:prSet/>
      <dgm:spPr/>
      <dgm:t>
        <a:bodyPr/>
        <a:lstStyle/>
        <a:p>
          <a:endParaRPr lang="en-US">
            <a:latin typeface="+mn-lt"/>
          </a:endParaRPr>
        </a:p>
      </dgm:t>
    </dgm:pt>
    <dgm:pt modelId="{210E233C-AAF1-F94C-9C2C-D31BB3242587}" type="sibTrans" cxnId="{B4ADC479-2D38-4143-8867-201C65CBC77B}">
      <dgm:prSet/>
      <dgm:spPr/>
      <dgm:t>
        <a:bodyPr/>
        <a:lstStyle/>
        <a:p>
          <a:endParaRPr lang="en-US">
            <a:latin typeface="+mn-lt"/>
          </a:endParaRPr>
        </a:p>
      </dgm:t>
    </dgm:pt>
    <dgm:pt modelId="{296E870A-E2EF-214B-A37D-B0D104BAAC74}">
      <dgm:prSet custT="1"/>
      <dgm:spPr/>
      <dgm:t>
        <a:bodyPr/>
        <a:lstStyle/>
        <a:p>
          <a:r>
            <a:rPr lang="en-US" sz="1600" b="0" i="0" dirty="0">
              <a:solidFill>
                <a:schemeClr val="bg2"/>
              </a:solidFill>
              <a:latin typeface="Calibri Light" panose="020F0302020204030204" pitchFamily="34" charset="0"/>
              <a:cs typeface="Calibri Light" panose="020F0302020204030204" pitchFamily="34" charset="0"/>
            </a:rPr>
            <a:t>Hydrological</a:t>
          </a:r>
          <a:r>
            <a:rPr lang="en-US" sz="2000" b="0" i="0" dirty="0">
              <a:solidFill>
                <a:schemeClr val="bg2"/>
              </a:solidFill>
              <a:latin typeface="Calibri Light" panose="020F0302020204030204" pitchFamily="34" charset="0"/>
              <a:cs typeface="Calibri Light" panose="020F0302020204030204" pitchFamily="34" charset="0"/>
            </a:rPr>
            <a:t> </a:t>
          </a:r>
          <a:r>
            <a:rPr lang="en-US" sz="1600" b="0" i="0" dirty="0">
              <a:solidFill>
                <a:schemeClr val="bg2"/>
              </a:solidFill>
              <a:latin typeface="Calibri Light" panose="020F0302020204030204" pitchFamily="34" charset="0"/>
              <a:cs typeface="Calibri Light" panose="020F0302020204030204" pitchFamily="34" charset="0"/>
            </a:rPr>
            <a:t>drought</a:t>
          </a:r>
          <a:endParaRPr lang="en-US" sz="2000" b="0" i="0" dirty="0">
            <a:solidFill>
              <a:schemeClr val="bg2"/>
            </a:solidFill>
            <a:latin typeface="Calibri Light" panose="020F0302020204030204" pitchFamily="34" charset="0"/>
            <a:cs typeface="Calibri Light" panose="020F0302020204030204" pitchFamily="34" charset="0"/>
          </a:endParaRPr>
        </a:p>
      </dgm:t>
    </dgm:pt>
    <dgm:pt modelId="{6D9C2148-29AD-7E48-BD34-ADD92BD4E9B3}" type="parTrans" cxnId="{727E9526-D064-2A4E-A4D3-0668ABB70AD8}">
      <dgm:prSet/>
      <dgm:spPr/>
      <dgm:t>
        <a:bodyPr/>
        <a:lstStyle/>
        <a:p>
          <a:endParaRPr lang="en-US">
            <a:latin typeface="+mn-lt"/>
          </a:endParaRPr>
        </a:p>
      </dgm:t>
    </dgm:pt>
    <dgm:pt modelId="{5D21079E-92DB-1A4F-BD09-1FD9D013DC74}" type="sibTrans" cxnId="{727E9526-D064-2A4E-A4D3-0668ABB70AD8}">
      <dgm:prSet/>
      <dgm:spPr/>
      <dgm:t>
        <a:bodyPr/>
        <a:lstStyle/>
        <a:p>
          <a:endParaRPr lang="en-US">
            <a:latin typeface="+mn-lt"/>
          </a:endParaRPr>
        </a:p>
      </dgm:t>
    </dgm:pt>
    <dgm:pt modelId="{5E9054EE-E8CE-454C-90D2-BF9E01C55A94}">
      <dgm:prSet custT="1"/>
      <dgm:spPr>
        <a:solidFill>
          <a:schemeClr val="bg2">
            <a:lumMod val="60000"/>
            <a:lumOff val="40000"/>
          </a:schemeClr>
        </a:solidFill>
      </dgm:spPr>
      <dgm:t>
        <a:bodyPr/>
        <a:lstStyle/>
        <a:p>
          <a:r>
            <a:rPr lang="en-US" sz="1600" b="0" i="0" dirty="0">
              <a:solidFill>
                <a:schemeClr val="bg2"/>
              </a:solidFill>
              <a:latin typeface="Calibri Light" panose="020F0302020204030204" pitchFamily="34" charset="0"/>
              <a:cs typeface="Calibri Light" panose="020F0302020204030204" pitchFamily="34" charset="0"/>
            </a:rPr>
            <a:t>Agricultural drought</a:t>
          </a:r>
        </a:p>
      </dgm:t>
    </dgm:pt>
    <dgm:pt modelId="{5FF3141A-2F8D-CA4C-B61F-45DA49ECCD27}" type="parTrans" cxnId="{2D348B7B-EA86-0C4C-A4CF-08C725C6169E}">
      <dgm:prSet/>
      <dgm:spPr/>
      <dgm:t>
        <a:bodyPr/>
        <a:lstStyle/>
        <a:p>
          <a:endParaRPr lang="en-US">
            <a:latin typeface="+mn-lt"/>
          </a:endParaRPr>
        </a:p>
      </dgm:t>
    </dgm:pt>
    <dgm:pt modelId="{5C60A890-4341-6E4F-A453-4356508E385E}" type="sibTrans" cxnId="{2D348B7B-EA86-0C4C-A4CF-08C725C6169E}">
      <dgm:prSet/>
      <dgm:spPr/>
      <dgm:t>
        <a:bodyPr/>
        <a:lstStyle/>
        <a:p>
          <a:endParaRPr lang="en-US">
            <a:latin typeface="+mn-lt"/>
          </a:endParaRPr>
        </a:p>
      </dgm:t>
    </dgm:pt>
    <dgm:pt modelId="{D907382D-9E21-3945-B897-48605B9A2D1E}">
      <dgm:prSet custT="1"/>
      <dgm:spPr>
        <a:solidFill>
          <a:schemeClr val="accent6">
            <a:lumMod val="60000"/>
            <a:lumOff val="40000"/>
          </a:schemeClr>
        </a:solidFill>
      </dgm:spPr>
      <dgm:t>
        <a:bodyPr/>
        <a:lstStyle/>
        <a:p>
          <a:r>
            <a:rPr lang="en-US" sz="1600" b="0" i="0" dirty="0">
              <a:solidFill>
                <a:schemeClr val="bg2"/>
              </a:solidFill>
              <a:latin typeface="Calibri Light" panose="020F0302020204030204" pitchFamily="34" charset="0"/>
              <a:cs typeface="Calibri Light" panose="020F0302020204030204" pitchFamily="34" charset="0"/>
            </a:rPr>
            <a:t>Socioeconomic drought</a:t>
          </a:r>
          <a:endParaRPr lang="en-US" sz="2000" b="0" i="0" dirty="0">
            <a:solidFill>
              <a:schemeClr val="bg2"/>
            </a:solidFill>
            <a:latin typeface="Calibri Light" panose="020F0302020204030204" pitchFamily="34" charset="0"/>
            <a:cs typeface="Calibri Light" panose="020F0302020204030204" pitchFamily="34" charset="0"/>
          </a:endParaRPr>
        </a:p>
      </dgm:t>
    </dgm:pt>
    <dgm:pt modelId="{4B895155-7707-A242-ABFE-C9B150A28DBF}" type="parTrans" cxnId="{75FA546D-AD26-724B-AE5B-5AB0F23A9E31}">
      <dgm:prSet/>
      <dgm:spPr/>
      <dgm:t>
        <a:bodyPr/>
        <a:lstStyle/>
        <a:p>
          <a:endParaRPr lang="en-US">
            <a:latin typeface="+mn-lt"/>
          </a:endParaRPr>
        </a:p>
      </dgm:t>
    </dgm:pt>
    <dgm:pt modelId="{3BDA1D58-331D-764D-BCB0-D2014F512B48}" type="sibTrans" cxnId="{75FA546D-AD26-724B-AE5B-5AB0F23A9E31}">
      <dgm:prSet/>
      <dgm:spPr/>
      <dgm:t>
        <a:bodyPr/>
        <a:lstStyle/>
        <a:p>
          <a:endParaRPr lang="en-US">
            <a:latin typeface="+mn-lt"/>
          </a:endParaRPr>
        </a:p>
      </dgm:t>
    </dgm:pt>
    <dgm:pt modelId="{267320FD-686B-E445-8424-66D633693AD6}" type="pres">
      <dgm:prSet presAssocID="{43799381-9D30-0E4D-BD34-4C91D8A79572}" presName="Name0" presStyleCnt="0">
        <dgm:presLayoutVars>
          <dgm:dir/>
          <dgm:animLvl val="lvl"/>
          <dgm:resizeHandles val="exact"/>
        </dgm:presLayoutVars>
      </dgm:prSet>
      <dgm:spPr/>
    </dgm:pt>
    <dgm:pt modelId="{EE3C59A5-5302-ED47-803A-EEEE4F6068FF}" type="pres">
      <dgm:prSet presAssocID="{9D550B9E-B8B1-9C47-86CD-B26333248C6B}" presName="linNode" presStyleCnt="0"/>
      <dgm:spPr/>
    </dgm:pt>
    <dgm:pt modelId="{B27A0246-DB80-644A-9C18-35851C0D51EC}" type="pres">
      <dgm:prSet presAssocID="{9D550B9E-B8B1-9C47-86CD-B26333248C6B}" presName="parentText" presStyleLbl="node1" presStyleIdx="0" presStyleCnt="4">
        <dgm:presLayoutVars>
          <dgm:chMax val="1"/>
          <dgm:bulletEnabled val="1"/>
        </dgm:presLayoutVars>
      </dgm:prSet>
      <dgm:spPr/>
    </dgm:pt>
    <dgm:pt modelId="{C2BD940E-02D5-2A45-AB41-DD48DB4FCE3F}" type="pres">
      <dgm:prSet presAssocID="{210E233C-AAF1-F94C-9C2C-D31BB3242587}" presName="sp" presStyleCnt="0"/>
      <dgm:spPr/>
    </dgm:pt>
    <dgm:pt modelId="{8B9021F8-4FA2-4347-AB3A-E097274CBFF3}" type="pres">
      <dgm:prSet presAssocID="{296E870A-E2EF-214B-A37D-B0D104BAAC74}" presName="linNode" presStyleCnt="0"/>
      <dgm:spPr/>
    </dgm:pt>
    <dgm:pt modelId="{0D11E50F-4968-EA4E-B947-1D56E526DBAC}" type="pres">
      <dgm:prSet presAssocID="{296E870A-E2EF-214B-A37D-B0D104BAAC74}" presName="parentText" presStyleLbl="node1" presStyleIdx="1" presStyleCnt="4">
        <dgm:presLayoutVars>
          <dgm:chMax val="1"/>
          <dgm:bulletEnabled val="1"/>
        </dgm:presLayoutVars>
      </dgm:prSet>
      <dgm:spPr/>
    </dgm:pt>
    <dgm:pt modelId="{9264EF84-A7B3-0A41-B682-014370AD75F1}" type="pres">
      <dgm:prSet presAssocID="{5D21079E-92DB-1A4F-BD09-1FD9D013DC74}" presName="sp" presStyleCnt="0"/>
      <dgm:spPr/>
    </dgm:pt>
    <dgm:pt modelId="{4BFAF7E2-63B7-EF46-A69E-23CFE8CE7AD9}" type="pres">
      <dgm:prSet presAssocID="{5E9054EE-E8CE-454C-90D2-BF9E01C55A94}" presName="linNode" presStyleCnt="0"/>
      <dgm:spPr/>
    </dgm:pt>
    <dgm:pt modelId="{DC169486-1DF2-FB46-9993-E3CB7EFB2A83}" type="pres">
      <dgm:prSet presAssocID="{5E9054EE-E8CE-454C-90D2-BF9E01C55A94}" presName="parentText" presStyleLbl="node1" presStyleIdx="2" presStyleCnt="4">
        <dgm:presLayoutVars>
          <dgm:chMax val="1"/>
          <dgm:bulletEnabled val="1"/>
        </dgm:presLayoutVars>
      </dgm:prSet>
      <dgm:spPr/>
    </dgm:pt>
    <dgm:pt modelId="{6F896745-4A6F-6143-8B14-7B315B361983}" type="pres">
      <dgm:prSet presAssocID="{5C60A890-4341-6E4F-A453-4356508E385E}" presName="sp" presStyleCnt="0"/>
      <dgm:spPr/>
    </dgm:pt>
    <dgm:pt modelId="{06A16EFF-AC48-FE49-9928-6052C244211F}" type="pres">
      <dgm:prSet presAssocID="{D907382D-9E21-3945-B897-48605B9A2D1E}" presName="linNode" presStyleCnt="0"/>
      <dgm:spPr/>
    </dgm:pt>
    <dgm:pt modelId="{F2E65CCC-7B72-D641-A982-A1253B74346E}" type="pres">
      <dgm:prSet presAssocID="{D907382D-9E21-3945-B897-48605B9A2D1E}" presName="parentText" presStyleLbl="node1" presStyleIdx="3" presStyleCnt="4">
        <dgm:presLayoutVars>
          <dgm:chMax val="1"/>
          <dgm:bulletEnabled val="1"/>
        </dgm:presLayoutVars>
      </dgm:prSet>
      <dgm:spPr/>
    </dgm:pt>
  </dgm:ptLst>
  <dgm:cxnLst>
    <dgm:cxn modelId="{F8F2BF02-3016-7B49-8482-F320BCCB91C1}" type="presOf" srcId="{D907382D-9E21-3945-B897-48605B9A2D1E}" destId="{F2E65CCC-7B72-D641-A982-A1253B74346E}" srcOrd="0" destOrd="0" presId="urn:microsoft.com/office/officeart/2005/8/layout/vList5"/>
    <dgm:cxn modelId="{727E9526-D064-2A4E-A4D3-0668ABB70AD8}" srcId="{43799381-9D30-0E4D-BD34-4C91D8A79572}" destId="{296E870A-E2EF-214B-A37D-B0D104BAAC74}" srcOrd="1" destOrd="0" parTransId="{6D9C2148-29AD-7E48-BD34-ADD92BD4E9B3}" sibTransId="{5D21079E-92DB-1A4F-BD09-1FD9D013DC74}"/>
    <dgm:cxn modelId="{09329C65-17E3-8046-8119-F2B92094E338}" type="presOf" srcId="{5E9054EE-E8CE-454C-90D2-BF9E01C55A94}" destId="{DC169486-1DF2-FB46-9993-E3CB7EFB2A83}" srcOrd="0" destOrd="0" presId="urn:microsoft.com/office/officeart/2005/8/layout/vList5"/>
    <dgm:cxn modelId="{953EFB69-DFD5-4949-926E-1DB0175857FA}" type="presOf" srcId="{296E870A-E2EF-214B-A37D-B0D104BAAC74}" destId="{0D11E50F-4968-EA4E-B947-1D56E526DBAC}" srcOrd="0" destOrd="0" presId="urn:microsoft.com/office/officeart/2005/8/layout/vList5"/>
    <dgm:cxn modelId="{75FA546D-AD26-724B-AE5B-5AB0F23A9E31}" srcId="{43799381-9D30-0E4D-BD34-4C91D8A79572}" destId="{D907382D-9E21-3945-B897-48605B9A2D1E}" srcOrd="3" destOrd="0" parTransId="{4B895155-7707-A242-ABFE-C9B150A28DBF}" sibTransId="{3BDA1D58-331D-764D-BCB0-D2014F512B48}"/>
    <dgm:cxn modelId="{B4ADC479-2D38-4143-8867-201C65CBC77B}" srcId="{43799381-9D30-0E4D-BD34-4C91D8A79572}" destId="{9D550B9E-B8B1-9C47-86CD-B26333248C6B}" srcOrd="0" destOrd="0" parTransId="{80F0B56B-A482-3D4D-96D0-8041157BE587}" sibTransId="{210E233C-AAF1-F94C-9C2C-D31BB3242587}"/>
    <dgm:cxn modelId="{2D348B7B-EA86-0C4C-A4CF-08C725C6169E}" srcId="{43799381-9D30-0E4D-BD34-4C91D8A79572}" destId="{5E9054EE-E8CE-454C-90D2-BF9E01C55A94}" srcOrd="2" destOrd="0" parTransId="{5FF3141A-2F8D-CA4C-B61F-45DA49ECCD27}" sibTransId="{5C60A890-4341-6E4F-A453-4356508E385E}"/>
    <dgm:cxn modelId="{33F1CD89-1BA1-7344-A5CE-2C58626DF677}" type="presOf" srcId="{9D550B9E-B8B1-9C47-86CD-B26333248C6B}" destId="{B27A0246-DB80-644A-9C18-35851C0D51EC}" srcOrd="0" destOrd="0" presId="urn:microsoft.com/office/officeart/2005/8/layout/vList5"/>
    <dgm:cxn modelId="{24B6C59F-EC1A-A54D-A248-D641A5D295D0}" type="presOf" srcId="{43799381-9D30-0E4D-BD34-4C91D8A79572}" destId="{267320FD-686B-E445-8424-66D633693AD6}" srcOrd="0" destOrd="0" presId="urn:microsoft.com/office/officeart/2005/8/layout/vList5"/>
    <dgm:cxn modelId="{E6D3B68B-E13F-294A-9256-C913568CA5F6}" type="presParOf" srcId="{267320FD-686B-E445-8424-66D633693AD6}" destId="{EE3C59A5-5302-ED47-803A-EEEE4F6068FF}" srcOrd="0" destOrd="0" presId="urn:microsoft.com/office/officeart/2005/8/layout/vList5"/>
    <dgm:cxn modelId="{C9046862-A1D1-5F4E-AFDC-732A351DDC39}" type="presParOf" srcId="{EE3C59A5-5302-ED47-803A-EEEE4F6068FF}" destId="{B27A0246-DB80-644A-9C18-35851C0D51EC}" srcOrd="0" destOrd="0" presId="urn:microsoft.com/office/officeart/2005/8/layout/vList5"/>
    <dgm:cxn modelId="{B9009DCE-354B-F64F-AD38-5B864A340BCE}" type="presParOf" srcId="{267320FD-686B-E445-8424-66D633693AD6}" destId="{C2BD940E-02D5-2A45-AB41-DD48DB4FCE3F}" srcOrd="1" destOrd="0" presId="urn:microsoft.com/office/officeart/2005/8/layout/vList5"/>
    <dgm:cxn modelId="{0478F7C7-F311-D14D-9D8C-255029336E46}" type="presParOf" srcId="{267320FD-686B-E445-8424-66D633693AD6}" destId="{8B9021F8-4FA2-4347-AB3A-E097274CBFF3}" srcOrd="2" destOrd="0" presId="urn:microsoft.com/office/officeart/2005/8/layout/vList5"/>
    <dgm:cxn modelId="{7765AE81-73D8-714F-B64F-56941524E8E1}" type="presParOf" srcId="{8B9021F8-4FA2-4347-AB3A-E097274CBFF3}" destId="{0D11E50F-4968-EA4E-B947-1D56E526DBAC}" srcOrd="0" destOrd="0" presId="urn:microsoft.com/office/officeart/2005/8/layout/vList5"/>
    <dgm:cxn modelId="{3F560149-78D4-FA49-B7AD-BDA0680587C8}" type="presParOf" srcId="{267320FD-686B-E445-8424-66D633693AD6}" destId="{9264EF84-A7B3-0A41-B682-014370AD75F1}" srcOrd="3" destOrd="0" presId="urn:microsoft.com/office/officeart/2005/8/layout/vList5"/>
    <dgm:cxn modelId="{0AB5F7A6-BC32-A54F-AC41-C5D3F16CD029}" type="presParOf" srcId="{267320FD-686B-E445-8424-66D633693AD6}" destId="{4BFAF7E2-63B7-EF46-A69E-23CFE8CE7AD9}" srcOrd="4" destOrd="0" presId="urn:microsoft.com/office/officeart/2005/8/layout/vList5"/>
    <dgm:cxn modelId="{5058B2B4-AAB6-5D43-AC2F-05CCFD1769A6}" type="presParOf" srcId="{4BFAF7E2-63B7-EF46-A69E-23CFE8CE7AD9}" destId="{DC169486-1DF2-FB46-9993-E3CB7EFB2A83}" srcOrd="0" destOrd="0" presId="urn:microsoft.com/office/officeart/2005/8/layout/vList5"/>
    <dgm:cxn modelId="{34CCEB89-91C9-9947-9188-92998118A500}" type="presParOf" srcId="{267320FD-686B-E445-8424-66D633693AD6}" destId="{6F896745-4A6F-6143-8B14-7B315B361983}" srcOrd="5" destOrd="0" presId="urn:microsoft.com/office/officeart/2005/8/layout/vList5"/>
    <dgm:cxn modelId="{AE86D8AC-5A03-604B-BA59-DBCD42E43C11}" type="presParOf" srcId="{267320FD-686B-E445-8424-66D633693AD6}" destId="{06A16EFF-AC48-FE49-9928-6052C244211F}" srcOrd="6" destOrd="0" presId="urn:microsoft.com/office/officeart/2005/8/layout/vList5"/>
    <dgm:cxn modelId="{7CEC7AD2-C6EE-4942-B793-1AF281E37DA9}" type="presParOf" srcId="{06A16EFF-AC48-FE49-9928-6052C244211F}" destId="{F2E65CCC-7B72-D641-A982-A1253B74346E}"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A0246-DB80-644A-9C18-35851C0D51EC}">
      <dsp:nvSpPr>
        <dsp:cNvPr id="0" name=""/>
        <dsp:cNvSpPr/>
      </dsp:nvSpPr>
      <dsp:spPr>
        <a:xfrm>
          <a:off x="2401824" y="1555"/>
          <a:ext cx="2702052" cy="747941"/>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2"/>
              </a:solidFill>
              <a:latin typeface="Calibri Light" panose="020F0302020204030204" pitchFamily="34" charset="0"/>
              <a:cs typeface="Calibri Light" panose="020F0302020204030204" pitchFamily="34" charset="0"/>
            </a:rPr>
            <a:t>Meteorological drought</a:t>
          </a:r>
        </a:p>
      </dsp:txBody>
      <dsp:txXfrm>
        <a:off x="2438335" y="38066"/>
        <a:ext cx="2629030" cy="674919"/>
      </dsp:txXfrm>
    </dsp:sp>
    <dsp:sp modelId="{0D11E50F-4968-EA4E-B947-1D56E526DBAC}">
      <dsp:nvSpPr>
        <dsp:cNvPr id="0" name=""/>
        <dsp:cNvSpPr/>
      </dsp:nvSpPr>
      <dsp:spPr>
        <a:xfrm>
          <a:off x="2401824" y="786893"/>
          <a:ext cx="2702052" cy="747941"/>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2"/>
              </a:solidFill>
              <a:latin typeface="Calibri Light" panose="020F0302020204030204" pitchFamily="34" charset="0"/>
              <a:cs typeface="Calibri Light" panose="020F0302020204030204" pitchFamily="34" charset="0"/>
            </a:rPr>
            <a:t>Hydrological</a:t>
          </a:r>
          <a:r>
            <a:rPr lang="en-US" sz="2000" b="0" i="0" kern="1200" dirty="0">
              <a:solidFill>
                <a:schemeClr val="bg2"/>
              </a:solidFill>
              <a:latin typeface="Calibri Light" panose="020F0302020204030204" pitchFamily="34" charset="0"/>
              <a:cs typeface="Calibri Light" panose="020F0302020204030204" pitchFamily="34" charset="0"/>
            </a:rPr>
            <a:t> </a:t>
          </a:r>
          <a:r>
            <a:rPr lang="en-US" sz="1600" b="0" i="0" kern="1200" dirty="0">
              <a:solidFill>
                <a:schemeClr val="bg2"/>
              </a:solidFill>
              <a:latin typeface="Calibri Light" panose="020F0302020204030204" pitchFamily="34" charset="0"/>
              <a:cs typeface="Calibri Light" panose="020F0302020204030204" pitchFamily="34" charset="0"/>
            </a:rPr>
            <a:t>drought</a:t>
          </a:r>
          <a:endParaRPr lang="en-US" sz="2000" b="0" i="0" kern="1200" dirty="0">
            <a:solidFill>
              <a:schemeClr val="bg2"/>
            </a:solidFill>
            <a:latin typeface="Calibri Light" panose="020F0302020204030204" pitchFamily="34" charset="0"/>
            <a:cs typeface="Calibri Light" panose="020F0302020204030204" pitchFamily="34" charset="0"/>
          </a:endParaRPr>
        </a:p>
      </dsp:txBody>
      <dsp:txXfrm>
        <a:off x="2438335" y="823404"/>
        <a:ext cx="2629030" cy="674919"/>
      </dsp:txXfrm>
    </dsp:sp>
    <dsp:sp modelId="{DC169486-1DF2-FB46-9993-E3CB7EFB2A83}">
      <dsp:nvSpPr>
        <dsp:cNvPr id="0" name=""/>
        <dsp:cNvSpPr/>
      </dsp:nvSpPr>
      <dsp:spPr>
        <a:xfrm>
          <a:off x="2401824" y="1572232"/>
          <a:ext cx="2702052" cy="747941"/>
        </a:xfrm>
        <a:prstGeom prst="roundRect">
          <a:avLst/>
        </a:prstGeom>
        <a:solidFill>
          <a:schemeClr val="bg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2"/>
              </a:solidFill>
              <a:latin typeface="Calibri Light" panose="020F0302020204030204" pitchFamily="34" charset="0"/>
              <a:cs typeface="Calibri Light" panose="020F0302020204030204" pitchFamily="34" charset="0"/>
            </a:rPr>
            <a:t>Agricultural drought</a:t>
          </a:r>
        </a:p>
      </dsp:txBody>
      <dsp:txXfrm>
        <a:off x="2438335" y="1608743"/>
        <a:ext cx="2629030" cy="674919"/>
      </dsp:txXfrm>
    </dsp:sp>
    <dsp:sp modelId="{F2E65CCC-7B72-D641-A982-A1253B74346E}">
      <dsp:nvSpPr>
        <dsp:cNvPr id="0" name=""/>
        <dsp:cNvSpPr/>
      </dsp:nvSpPr>
      <dsp:spPr>
        <a:xfrm>
          <a:off x="2401824" y="2357571"/>
          <a:ext cx="2702052" cy="747941"/>
        </a:xfrm>
        <a:prstGeom prst="roundRect">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2"/>
              </a:solidFill>
              <a:latin typeface="Calibri Light" panose="020F0302020204030204" pitchFamily="34" charset="0"/>
              <a:cs typeface="Calibri Light" panose="020F0302020204030204" pitchFamily="34" charset="0"/>
            </a:rPr>
            <a:t>Socioeconomic drought</a:t>
          </a:r>
          <a:endParaRPr lang="en-US" sz="2000" b="0" i="0" kern="1200" dirty="0">
            <a:solidFill>
              <a:schemeClr val="bg2"/>
            </a:solidFill>
            <a:latin typeface="Calibri Light" panose="020F0302020204030204" pitchFamily="34" charset="0"/>
            <a:cs typeface="Calibri Light" panose="020F0302020204030204" pitchFamily="34" charset="0"/>
          </a:endParaRPr>
        </a:p>
      </dsp:txBody>
      <dsp:txXfrm>
        <a:off x="2438335" y="2394082"/>
        <a:ext cx="2629030" cy="67491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a289804e7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a289804e7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a289804e7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a289804e7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noProof="0" dirty="0"/>
              <a:t>Another activity could be to ask students to put their </a:t>
            </a:r>
            <a:r>
              <a:rPr lang="en-US" noProof="0" dirty="0" err="1"/>
              <a:t>zipcode</a:t>
            </a:r>
            <a:r>
              <a:rPr lang="en-US" noProof="0" dirty="0"/>
              <a:t> and to read about drought in their community.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140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430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a289804e7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a289804e7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a289804e7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8a289804e7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droughts would like to know more about?</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640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F29ACA-0213-439B-815F-DD6C428BDAFB}"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234776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4" r:id="rId12"/>
  </p:sldLayoutIdLst>
  <mc:AlternateContent xmlns:mc="http://schemas.openxmlformats.org/markup-compatibility/2006" xmlns:p14="http://schemas.microsoft.com/office/powerpoint/2010/main">
    <mc:Choice Requires="p14">
      <p:transition spd="slow" p14:dur="420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tmp"/><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drought.unl.edu/Education/DroughtIn-depth/TypesofDrought.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8000"/>
            <a:lum/>
            <a:extLst>
              <a:ext uri="{28A0092B-C50C-407E-A947-70E740481C1C}">
                <a14:useLocalDpi xmlns:a14="http://schemas.microsoft.com/office/drawing/2010/main"/>
              </a:ext>
            </a:extLst>
          </a:blip>
          <a:srcRect/>
          <a:stretch>
            <a:fillRect/>
          </a:stretch>
        </a:blipFill>
        <a:effectLst/>
      </p:bgPr>
    </p:bg>
    <p:spTree>
      <p:nvGrpSpPr>
        <p:cNvPr id="1" name="Shape 155"/>
        <p:cNvGrpSpPr/>
        <p:nvPr/>
      </p:nvGrpSpPr>
      <p:grpSpPr>
        <a:xfrm>
          <a:off x="0" y="0"/>
          <a:ext cx="0" cy="0"/>
          <a:chOff x="0" y="0"/>
          <a:chExt cx="0" cy="0"/>
        </a:xfrm>
      </p:grpSpPr>
      <p:sp>
        <p:nvSpPr>
          <p:cNvPr id="157" name="Google Shape;157;p17"/>
          <p:cNvSpPr txBox="1">
            <a:spLocks noGrp="1"/>
          </p:cNvSpPr>
          <p:nvPr>
            <p:ph type="body" idx="4294967295"/>
          </p:nvPr>
        </p:nvSpPr>
        <p:spPr>
          <a:xfrm>
            <a:off x="1385885" y="3536293"/>
            <a:ext cx="6372225" cy="6413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dirty="0">
                <a:solidFill>
                  <a:schemeClr val="bg2">
                    <a:lumMod val="50000"/>
                  </a:schemeClr>
                </a:solidFill>
              </a:rPr>
              <a:t>Funded by</a:t>
            </a:r>
            <a:endParaRPr sz="1400" dirty="0">
              <a:solidFill>
                <a:schemeClr val="bg2">
                  <a:lumMod val="50000"/>
                </a:schemeClr>
              </a:solidFill>
            </a:endParaRPr>
          </a:p>
        </p:txBody>
      </p:sp>
      <p:sp>
        <p:nvSpPr>
          <p:cNvPr id="156" name="Google Shape;156;p17"/>
          <p:cNvSpPr txBox="1">
            <a:spLocks noGrp="1"/>
          </p:cNvSpPr>
          <p:nvPr>
            <p:ph type="title" idx="4294967295"/>
          </p:nvPr>
        </p:nvSpPr>
        <p:spPr>
          <a:xfrm>
            <a:off x="1385886" y="2198760"/>
            <a:ext cx="6372225" cy="1182687"/>
          </a:xfrm>
          <a:prstGeom prst="rect">
            <a:avLst/>
          </a:prstGeom>
        </p:spPr>
        <p:txBody>
          <a:bodyPr spcFirstLastPara="1" wrap="square" lIns="91425" tIns="91425" rIns="91425" bIns="91425" anchor="ctr" anchorCtr="0">
            <a:noAutofit/>
          </a:bodyPr>
          <a:lstStyle/>
          <a:p>
            <a:pPr algn="ctr"/>
            <a:r>
              <a:rPr lang="en-US" sz="3200" i="1" dirty="0">
                <a:solidFill>
                  <a:schemeClr val="bg2">
                    <a:lumMod val="50000"/>
                  </a:schemeClr>
                </a:solidFill>
                <a:latin typeface="Calibri" panose="020F0502020204030204" pitchFamily="34" charset="0"/>
                <a:cs typeface="Calibri" panose="020F0502020204030204" pitchFamily="34" charset="0"/>
              </a:rPr>
              <a:t>Droughts: </a:t>
            </a:r>
            <a:br>
              <a:rPr lang="en-US" sz="3200" i="1" dirty="0">
                <a:solidFill>
                  <a:schemeClr val="bg2">
                    <a:lumMod val="50000"/>
                  </a:schemeClr>
                </a:solidFill>
                <a:latin typeface="Calibri" panose="020F0502020204030204" pitchFamily="34" charset="0"/>
                <a:cs typeface="Calibri" panose="020F0502020204030204" pitchFamily="34" charset="0"/>
              </a:rPr>
            </a:br>
            <a:r>
              <a:rPr lang="en-US" sz="3200" i="1" dirty="0">
                <a:solidFill>
                  <a:schemeClr val="bg2">
                    <a:lumMod val="50000"/>
                  </a:schemeClr>
                </a:solidFill>
                <a:latin typeface="Calibri" panose="020F0502020204030204" pitchFamily="34" charset="0"/>
                <a:cs typeface="Calibri" panose="020F0502020204030204" pitchFamily="34" charset="0"/>
              </a:rPr>
              <a:t>Causes and Types</a:t>
            </a:r>
            <a:endParaRPr sz="1800" i="1" dirty="0">
              <a:solidFill>
                <a:schemeClr val="bg2">
                  <a:lumMod val="50000"/>
                </a:schemeClr>
              </a:solidFill>
              <a:latin typeface="Calibri" panose="020F0502020204030204" pitchFamily="34" charset="0"/>
              <a:cs typeface="Calibri" panose="020F0502020204030204" pitchFamily="34" charset="0"/>
            </a:endParaRPr>
          </a:p>
        </p:txBody>
      </p:sp>
      <p:pic>
        <p:nvPicPr>
          <p:cNvPr id="5" name="Content Placeholder 5" descr="A picture containing drawing, game&#10;&#10;Description automatically generated">
            <a:extLst>
              <a:ext uri="{FF2B5EF4-FFF2-40B4-BE49-F238E27FC236}">
                <a16:creationId xmlns:a16="http://schemas.microsoft.com/office/drawing/2014/main" id="{AC89EC46-DE68-3D48-BC6E-6498E5C940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9343" y="0"/>
            <a:ext cx="3185313" cy="1877999"/>
          </a:xfrm>
          <a:prstGeom prst="rect">
            <a:avLst/>
          </a:prstGeom>
          <a:noFill/>
          <a:ln>
            <a:noFill/>
          </a:ln>
        </p:spPr>
      </p:pic>
      <p:pic>
        <p:nvPicPr>
          <p:cNvPr id="10" name="Picture 9">
            <a:extLst>
              <a:ext uri="{FF2B5EF4-FFF2-40B4-BE49-F238E27FC236}">
                <a16:creationId xmlns:a16="http://schemas.microsoft.com/office/drawing/2014/main" id="{FFF175D0-BCDD-924B-8222-FAD792F8B4C9}"/>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39507" y="4046624"/>
            <a:ext cx="3864984" cy="7366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1"/>
          <p:cNvSpPr txBox="1">
            <a:spLocks noGrp="1"/>
          </p:cNvSpPr>
          <p:nvPr>
            <p:ph type="title"/>
          </p:nvPr>
        </p:nvSpPr>
        <p:spPr>
          <a:xfrm>
            <a:off x="816620" y="258535"/>
            <a:ext cx="3437746" cy="1383000"/>
          </a:xfrm>
          <a:prstGeom prst="rect">
            <a:avLst/>
          </a:prstGeom>
        </p:spPr>
        <p:txBody>
          <a:bodyPr spcFirstLastPara="1" wrap="square" lIns="91425" tIns="91425" rIns="91425" bIns="91425" anchor="t" anchorCtr="0">
            <a:noAutofit/>
          </a:bodyPr>
          <a:lstStyle/>
          <a:p>
            <a:pPr lvl="0"/>
            <a:r>
              <a:rPr lang="en-US" dirty="0"/>
              <a:t>Before and After Photo Analysis Activity </a:t>
            </a:r>
            <a:r>
              <a:rPr lang="en" dirty="0"/>
              <a:t>Worksheet</a:t>
            </a:r>
            <a:endParaRPr dirty="0"/>
          </a:p>
        </p:txBody>
      </p:sp>
      <p:sp>
        <p:nvSpPr>
          <p:cNvPr id="4" name="Rectangle 3">
            <a:extLst>
              <a:ext uri="{FF2B5EF4-FFF2-40B4-BE49-F238E27FC236}">
                <a16:creationId xmlns:a16="http://schemas.microsoft.com/office/drawing/2014/main" id="{52B1F899-EC21-4C14-B830-9BF5B07B48FC}"/>
              </a:ext>
            </a:extLst>
          </p:cNvPr>
          <p:cNvSpPr/>
          <p:nvPr/>
        </p:nvSpPr>
        <p:spPr>
          <a:xfrm>
            <a:off x="392077" y="1950156"/>
            <a:ext cx="3975816" cy="2993255"/>
          </a:xfrm>
          <a:prstGeom prst="rect">
            <a:avLst/>
          </a:prstGeom>
        </p:spPr>
        <p:txBody>
          <a:bodyPr wrap="square" lIns="91440" tIns="45720" rIns="91440" bIns="45720" anchor="t">
            <a:spAutoFit/>
          </a:bodyPr>
          <a:lstStyle/>
          <a:p>
            <a:pPr marL="342900" lvl="0" indent="-342900">
              <a:lnSpc>
                <a:spcPct val="115000"/>
              </a:lnSpc>
              <a:buFont typeface="Symbol" panose="05050102010706020507" pitchFamily="18" charset="2"/>
              <a:buChar char=""/>
            </a:pPr>
            <a:r>
              <a:rPr lang="en-US" sz="1300" dirty="0">
                <a:latin typeface="Calibri Light" panose="020F0302020204030204" pitchFamily="34" charset="0"/>
                <a:ea typeface="Arial" panose="020B0604020202020204" pitchFamily="34" charset="0"/>
                <a:cs typeface="Calibri Light" panose="020F0302020204030204" pitchFamily="34" charset="0"/>
              </a:rPr>
              <a:t>Analyze the two photos showing the impacts of drought on rivers over time. Look for similarities and differences. </a:t>
            </a:r>
            <a:br>
              <a:rPr lang="en-US" sz="1300" dirty="0">
                <a:latin typeface="Calibri Light" panose="020F0302020204030204" pitchFamily="34" charset="0"/>
                <a:ea typeface="Arial" panose="020B0604020202020204" pitchFamily="34" charset="0"/>
                <a:cs typeface="Calibri Light" panose="020F0302020204030204" pitchFamily="34" charset="0"/>
              </a:rPr>
            </a:br>
            <a:endParaRPr lang="en-US" sz="1300" dirty="0">
              <a:latin typeface="Calibri Light" panose="020F0302020204030204" pitchFamily="34" charset="0"/>
              <a:ea typeface="Arial" panose="020B0604020202020204" pitchFamily="34" charset="0"/>
              <a:cs typeface="Calibri Light" panose="020F0302020204030204" pitchFamily="34" charset="0"/>
            </a:endParaRPr>
          </a:p>
          <a:p>
            <a:pPr marL="342900" indent="-342900">
              <a:lnSpc>
                <a:spcPct val="115000"/>
              </a:lnSpc>
              <a:buFont typeface="Symbol" panose="05050102010706020507" pitchFamily="18" charset="2"/>
              <a:buChar char=""/>
            </a:pPr>
            <a:r>
              <a:rPr lang="en-US" sz="1300" dirty="0">
                <a:latin typeface="Calibri Light" panose="020F0302020204030204" pitchFamily="34" charset="0"/>
                <a:ea typeface="Calibri" panose="020F0502020204030204" pitchFamily="34" charset="0"/>
                <a:cs typeface="Calibri Light" panose="020F0302020204030204" pitchFamily="34" charset="0"/>
              </a:rPr>
              <a:t>What changes do you see that could impact plants, animals, and human communities?</a:t>
            </a:r>
          </a:p>
          <a:p>
            <a:pPr lvl="0">
              <a:lnSpc>
                <a:spcPct val="115000"/>
              </a:lnSpc>
            </a:pPr>
            <a:endParaRPr lang="en-US" sz="1300" dirty="0">
              <a:latin typeface="Calibri Light" panose="020F0302020204030204" pitchFamily="34" charset="0"/>
              <a:ea typeface="Arial" panose="020B0604020202020204" pitchFamily="34" charset="0"/>
              <a:cs typeface="Calibri Light" panose="020F0302020204030204" pitchFamily="34" charset="0"/>
            </a:endParaRPr>
          </a:p>
          <a:p>
            <a:pPr marL="342900" marR="91440" lvl="0" indent="-342900">
              <a:lnSpc>
                <a:spcPct val="107000"/>
              </a:lnSpc>
              <a:buFont typeface="Symbol" panose="05050102010706020507" pitchFamily="18" charset="2"/>
              <a:buChar char=""/>
            </a:pPr>
            <a:r>
              <a:rPr lang="en-US" sz="1300" dirty="0">
                <a:latin typeface="Calibri Light" panose="020F0302020204030204" pitchFamily="34" charset="0"/>
                <a:ea typeface="Calibri" panose="020F0502020204030204" pitchFamily="34" charset="0"/>
                <a:cs typeface="Calibri Light" panose="020F0302020204030204" pitchFamily="34" charset="0"/>
              </a:rPr>
              <a:t>Hypothesize what caused the changes in the river or lake.</a:t>
            </a:r>
          </a:p>
          <a:p>
            <a:pPr marL="342900" marR="91440" lvl="0" indent="-342900">
              <a:lnSpc>
                <a:spcPct val="107000"/>
              </a:lnSpc>
              <a:buFont typeface="Symbol" panose="05050102010706020507" pitchFamily="18" charset="2"/>
              <a:buChar char=""/>
            </a:pPr>
            <a:endParaRPr lang="en-US" sz="1300" dirty="0">
              <a:latin typeface="Calibri Light"/>
              <a:ea typeface="Calibri" panose="020F0502020204030204" pitchFamily="34" charset="0"/>
              <a:cs typeface="Calibri Light"/>
            </a:endParaRPr>
          </a:p>
          <a:p>
            <a:pPr marL="342900" marR="91440" indent="-342900">
              <a:lnSpc>
                <a:spcPct val="107000"/>
              </a:lnSpc>
              <a:buFont typeface="Symbol" panose="05050102010706020507" pitchFamily="18" charset="2"/>
              <a:buChar char=""/>
            </a:pPr>
            <a:r>
              <a:rPr lang="en-US" sz="1300" dirty="0">
                <a:latin typeface="Calibri Light"/>
                <a:ea typeface="Calibri" panose="020F0502020204030204" pitchFamily="34" charset="0"/>
              </a:rPr>
              <a:t>Complete the </a:t>
            </a:r>
            <a:r>
              <a:rPr lang="en-US" sz="1300" b="1" i="1" dirty="0">
                <a:latin typeface="Calibri Light"/>
                <a:ea typeface="Calibri" panose="020F0502020204030204" pitchFamily="34" charset="0"/>
              </a:rPr>
              <a:t>Before and After Photo Analysis Activity Worksheet</a:t>
            </a:r>
            <a:endParaRPr lang="en-US" sz="1300" b="1" i="1" dirty="0">
              <a:latin typeface="Calibri Light"/>
              <a:ea typeface="Calibri" panose="020F0502020204030204" pitchFamily="34" charset="0"/>
              <a:cs typeface="Calibri Light"/>
            </a:endParaRPr>
          </a:p>
          <a:p>
            <a:pPr marL="342900" marR="91440" indent="-342900">
              <a:lnSpc>
                <a:spcPct val="107000"/>
              </a:lnSpc>
              <a:buFont typeface="Symbol" panose="05050102010706020507" pitchFamily="18" charset="2"/>
              <a:buChar char=""/>
            </a:pP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1D2004D-3028-AA4D-8D1B-086D951189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6109" y="258535"/>
            <a:ext cx="3688987" cy="47739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0CB9-C035-4503-A1FC-4DA9ADE37278}"/>
              </a:ext>
            </a:extLst>
          </p:cNvPr>
          <p:cNvSpPr>
            <a:spLocks noGrp="1"/>
          </p:cNvSpPr>
          <p:nvPr>
            <p:ph type="title"/>
          </p:nvPr>
        </p:nvSpPr>
        <p:spPr>
          <a:xfrm>
            <a:off x="819150" y="671811"/>
            <a:ext cx="7505700" cy="954600"/>
          </a:xfrm>
        </p:spPr>
        <p:txBody>
          <a:bodyPr/>
          <a:lstStyle/>
          <a:p>
            <a:r>
              <a:rPr lang="en-US" dirty="0"/>
              <a:t>Drought Illustrative Model</a:t>
            </a:r>
          </a:p>
        </p:txBody>
      </p:sp>
      <p:sp>
        <p:nvSpPr>
          <p:cNvPr id="3" name="Text Placeholder 2">
            <a:extLst>
              <a:ext uri="{FF2B5EF4-FFF2-40B4-BE49-F238E27FC236}">
                <a16:creationId xmlns:a16="http://schemas.microsoft.com/office/drawing/2014/main" id="{1F0972C9-E4BA-4F0D-BEAE-C213B371CEAC}"/>
              </a:ext>
            </a:extLst>
          </p:cNvPr>
          <p:cNvSpPr>
            <a:spLocks noGrp="1"/>
          </p:cNvSpPr>
          <p:nvPr>
            <p:ph type="body" idx="1"/>
          </p:nvPr>
        </p:nvSpPr>
        <p:spPr>
          <a:xfrm>
            <a:off x="574221" y="1277459"/>
            <a:ext cx="3686100" cy="3396414"/>
          </a:xfrm>
        </p:spPr>
        <p:txBody>
          <a:bodyPr/>
          <a:lstStyle/>
          <a:p>
            <a:pPr marL="488950" indent="-342900">
              <a:buFont typeface="+mj-lt"/>
              <a:buAutoNum type="arabicPeriod"/>
            </a:pPr>
            <a:r>
              <a:rPr lang="en-US" dirty="0">
                <a:latin typeface="Calibri Light" panose="020F0302020204030204" pitchFamily="34" charset="0"/>
                <a:cs typeface="Calibri Light" panose="020F0302020204030204" pitchFamily="34" charset="0"/>
              </a:rPr>
              <a:t>Choose one type of drought.</a:t>
            </a:r>
          </a:p>
          <a:p>
            <a:pPr marL="488950" indent="-342900">
              <a:buFont typeface="+mj-lt"/>
              <a:buAutoNum type="arabicPeriod"/>
            </a:pPr>
            <a:r>
              <a:rPr lang="en-US" dirty="0">
                <a:latin typeface="Calibri Light" panose="020F0302020204030204" pitchFamily="34" charset="0"/>
                <a:cs typeface="Calibri Light" panose="020F0302020204030204" pitchFamily="34" charset="0"/>
              </a:rPr>
              <a:t>Using colored pencils and blank white paper, create a drawing of one type of drought conditions. Use specific details.</a:t>
            </a:r>
          </a:p>
          <a:p>
            <a:pPr marL="488950" indent="-342900">
              <a:buFont typeface="+mj-lt"/>
              <a:buAutoNum type="arabicPeriod"/>
            </a:pPr>
            <a:r>
              <a:rPr lang="en-US" dirty="0">
                <a:latin typeface="Calibri Light" panose="020F0302020204030204" pitchFamily="34" charset="0"/>
                <a:cs typeface="Calibri Light" panose="020F0302020204030204" pitchFamily="34" charset="0"/>
              </a:rPr>
              <a:t>Using scientific vocabulary, label your drawing - use at least 8 of the following vocabulary words in your model. </a:t>
            </a:r>
          </a:p>
          <a:p>
            <a:pPr marL="488950" indent="-342900">
              <a:buFont typeface="+mj-lt"/>
              <a:buAutoNum type="arabicPeriod"/>
            </a:pPr>
            <a:r>
              <a:rPr lang="en-US" dirty="0">
                <a:latin typeface="Calibri Light" panose="020F0302020204030204" pitchFamily="34" charset="0"/>
                <a:cs typeface="Calibri Light" panose="020F0302020204030204" pitchFamily="34" charset="0"/>
              </a:rPr>
              <a:t>Include </a:t>
            </a:r>
            <a:r>
              <a:rPr lang="en-US" dirty="0">
                <a:solidFill>
                  <a:schemeClr val="bg2">
                    <a:lumMod val="50000"/>
                  </a:schemeClr>
                </a:solidFill>
                <a:latin typeface="Calibri Light" panose="020F0302020204030204" pitchFamily="34" charset="0"/>
                <a:cs typeface="Calibri Light" panose="020F0302020204030204" pitchFamily="34" charset="0"/>
              </a:rPr>
              <a:t>a</a:t>
            </a:r>
            <a:r>
              <a:rPr lang="en-US" dirty="0">
                <a:latin typeface="Calibri Light" panose="020F0302020204030204" pitchFamily="34" charset="0"/>
                <a:cs typeface="Calibri Light" panose="020F0302020204030204" pitchFamily="34" charset="0"/>
              </a:rPr>
              <a:t> definition for the type of drought.</a:t>
            </a:r>
          </a:p>
          <a:p>
            <a:pPr marL="488950" indent="-342900">
              <a:buFont typeface="+mj-lt"/>
              <a:buAutoNum type="arabicPeriod"/>
            </a:pPr>
            <a:r>
              <a:rPr lang="en-US" dirty="0">
                <a:latin typeface="Calibri Light" panose="020F0302020204030204" pitchFamily="34" charset="0"/>
                <a:cs typeface="Calibri Light" panose="020F0302020204030204" pitchFamily="34" charset="0"/>
              </a:rPr>
              <a:t>Include a cause for that type of drought.</a:t>
            </a:r>
          </a:p>
          <a:p>
            <a:pPr marL="488950" indent="-342900">
              <a:buFont typeface="+mj-lt"/>
              <a:buAutoNum type="arabicPeriod"/>
            </a:pPr>
            <a:r>
              <a:rPr lang="en-US" dirty="0">
                <a:latin typeface="Calibri Light" panose="020F0302020204030204" pitchFamily="34" charset="0"/>
                <a:cs typeface="Calibri Light" panose="020F0302020204030204" pitchFamily="34" charset="0"/>
              </a:rPr>
              <a:t>Include how humans may contribute to that type of drought.</a:t>
            </a:r>
          </a:p>
          <a:p>
            <a:pPr marL="488950" indent="-342900">
              <a:buFont typeface="+mj-lt"/>
              <a:buAutoNum type="arabicPeriod"/>
            </a:pPr>
            <a:r>
              <a:rPr lang="en-US" dirty="0">
                <a:latin typeface="Calibri Light" panose="020F0302020204030204" pitchFamily="34" charset="0"/>
                <a:cs typeface="Calibri Light" panose="020F0302020204030204" pitchFamily="34" charset="0"/>
              </a:rPr>
              <a:t>Write your name, date, class period on the back.</a:t>
            </a:r>
          </a:p>
        </p:txBody>
      </p:sp>
      <p:sp>
        <p:nvSpPr>
          <p:cNvPr id="4" name="Text Placeholder 3">
            <a:extLst>
              <a:ext uri="{FF2B5EF4-FFF2-40B4-BE49-F238E27FC236}">
                <a16:creationId xmlns:a16="http://schemas.microsoft.com/office/drawing/2014/main" id="{A471C9B1-A4D7-4550-AF88-E66E97D52018}"/>
              </a:ext>
            </a:extLst>
          </p:cNvPr>
          <p:cNvSpPr>
            <a:spLocks noGrp="1"/>
          </p:cNvSpPr>
          <p:nvPr>
            <p:ph type="body" idx="2"/>
          </p:nvPr>
        </p:nvSpPr>
        <p:spPr>
          <a:xfrm>
            <a:off x="4416878" y="1277102"/>
            <a:ext cx="4278086" cy="2589296"/>
          </a:xfrm>
        </p:spPr>
        <p:txBody>
          <a:bodyPr/>
          <a:lstStyle/>
          <a:p>
            <a:pPr marL="146050" indent="0">
              <a:buNone/>
            </a:pPr>
            <a:r>
              <a:rPr lang="en-US" dirty="0">
                <a:latin typeface="Calibri Light" panose="020F0302020204030204" pitchFamily="34" charset="0"/>
                <a:cs typeface="Calibri Light" panose="020F0302020204030204" pitchFamily="34" charset="0"/>
              </a:rPr>
              <a:t>Science Vocabulary:</a:t>
            </a:r>
          </a:p>
          <a:p>
            <a:pPr marL="488950" indent="-342900">
              <a:buFont typeface="+mj-lt"/>
              <a:buAutoNum type="arabicPeriod"/>
            </a:pPr>
            <a:r>
              <a:rPr lang="en-US" dirty="0">
                <a:latin typeface="Calibri Light" panose="020F0302020204030204" pitchFamily="34" charset="0"/>
                <a:cs typeface="Calibri Light" panose="020F0302020204030204" pitchFamily="34" charset="0"/>
              </a:rPr>
              <a:t>Heat                                     11. Drying</a:t>
            </a:r>
          </a:p>
          <a:p>
            <a:pPr marL="488950" indent="-342900">
              <a:buFont typeface="+mj-lt"/>
              <a:buAutoNum type="arabicPeriod"/>
            </a:pPr>
            <a:r>
              <a:rPr lang="en-US" dirty="0">
                <a:latin typeface="Calibri Light" panose="020F0302020204030204" pitchFamily="34" charset="0"/>
                <a:cs typeface="Calibri Light" panose="020F0302020204030204" pitchFamily="34" charset="0"/>
              </a:rPr>
              <a:t>Evaporation                        12. Soil           </a:t>
            </a:r>
          </a:p>
          <a:p>
            <a:pPr marL="488950" indent="-342900">
              <a:buFont typeface="+mj-lt"/>
              <a:buAutoNum type="arabicPeriod"/>
            </a:pPr>
            <a:r>
              <a:rPr lang="en-US" dirty="0">
                <a:latin typeface="Calibri Light" panose="020F0302020204030204" pitchFamily="34" charset="0"/>
                <a:cs typeface="Calibri Light" panose="020F0302020204030204" pitchFamily="34" charset="0"/>
              </a:rPr>
              <a:t>Erosion                                13. Surface Water</a:t>
            </a:r>
          </a:p>
          <a:p>
            <a:pPr marL="488950" indent="-342900">
              <a:buFont typeface="+mj-lt"/>
              <a:buAutoNum type="arabicPeriod"/>
            </a:pPr>
            <a:r>
              <a:rPr lang="en-US" dirty="0">
                <a:latin typeface="Calibri Light" panose="020F0302020204030204" pitchFamily="34" charset="0"/>
                <a:cs typeface="Calibri Light" panose="020F0302020204030204" pitchFamily="34" charset="0"/>
              </a:rPr>
              <a:t>Drought                               14. Subsurface Water</a:t>
            </a:r>
          </a:p>
          <a:p>
            <a:pPr marL="488950" indent="-342900">
              <a:buFont typeface="+mj-lt"/>
              <a:buAutoNum type="arabicPeriod"/>
            </a:pPr>
            <a:r>
              <a:rPr lang="en-US" dirty="0">
                <a:latin typeface="Calibri Light" panose="020F0302020204030204" pitchFamily="34" charset="0"/>
                <a:cs typeface="Calibri Light" panose="020F0302020204030204" pitchFamily="34" charset="0"/>
              </a:rPr>
              <a:t>Meteorological                   15. Weathering</a:t>
            </a:r>
          </a:p>
          <a:p>
            <a:pPr marL="488950" indent="-342900">
              <a:buFont typeface="+mj-lt"/>
              <a:buAutoNum type="arabicPeriod"/>
            </a:pPr>
            <a:r>
              <a:rPr lang="en-US" dirty="0">
                <a:latin typeface="Calibri Light" panose="020F0302020204030204" pitchFamily="34" charset="0"/>
                <a:cs typeface="Calibri Light" panose="020F0302020204030204" pitchFamily="34" charset="0"/>
              </a:rPr>
              <a:t>Agricultural</a:t>
            </a:r>
          </a:p>
          <a:p>
            <a:pPr marL="488950" indent="-342900">
              <a:buFont typeface="+mj-lt"/>
              <a:buAutoNum type="arabicPeriod"/>
            </a:pPr>
            <a:r>
              <a:rPr lang="en-US" dirty="0">
                <a:latin typeface="Calibri Light" panose="020F0302020204030204" pitchFamily="34" charset="0"/>
                <a:cs typeface="Calibri Light" panose="020F0302020204030204" pitchFamily="34" charset="0"/>
              </a:rPr>
              <a:t>Hydrological</a:t>
            </a:r>
          </a:p>
          <a:p>
            <a:pPr marL="488950" indent="-342900">
              <a:buFont typeface="+mj-lt"/>
              <a:buAutoNum type="arabicPeriod"/>
            </a:pPr>
            <a:r>
              <a:rPr lang="en-US" dirty="0">
                <a:latin typeface="Calibri Light" panose="020F0302020204030204" pitchFamily="34" charset="0"/>
                <a:cs typeface="Calibri Light" panose="020F0302020204030204" pitchFamily="34" charset="0"/>
              </a:rPr>
              <a:t>Socioeconomic</a:t>
            </a:r>
          </a:p>
          <a:p>
            <a:pPr marL="488950" indent="-342900">
              <a:buFont typeface="+mj-lt"/>
              <a:buAutoNum type="arabicPeriod"/>
            </a:pPr>
            <a:r>
              <a:rPr lang="en-US" dirty="0">
                <a:latin typeface="Calibri Light" panose="020F0302020204030204" pitchFamily="34" charset="0"/>
                <a:cs typeface="Calibri Light" panose="020F0302020204030204" pitchFamily="34" charset="0"/>
              </a:rPr>
              <a:t>Ecological</a:t>
            </a:r>
          </a:p>
          <a:p>
            <a:pPr marL="488950" indent="-342900">
              <a:buFont typeface="+mj-lt"/>
              <a:buAutoNum type="arabicPeriod"/>
            </a:pPr>
            <a:r>
              <a:rPr lang="en-US" dirty="0">
                <a:latin typeface="Calibri Light" panose="020F0302020204030204" pitchFamily="34" charset="0"/>
                <a:cs typeface="Calibri Light" panose="020F0302020204030204" pitchFamily="34" charset="0"/>
              </a:rPr>
              <a:t>Water Cycle</a:t>
            </a:r>
          </a:p>
        </p:txBody>
      </p:sp>
    </p:spTree>
    <p:extLst>
      <p:ext uri="{BB962C8B-B14F-4D97-AF65-F5344CB8AC3E}">
        <p14:creationId xmlns:p14="http://schemas.microsoft.com/office/powerpoint/2010/main" val="209765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3A56-6420-4403-85E2-F13FE6BA9940}"/>
              </a:ext>
            </a:extLst>
          </p:cNvPr>
          <p:cNvSpPr>
            <a:spLocks noGrp="1"/>
          </p:cNvSpPr>
          <p:nvPr>
            <p:ph type="title"/>
          </p:nvPr>
        </p:nvSpPr>
        <p:spPr/>
        <p:txBody>
          <a:bodyPr/>
          <a:lstStyle/>
          <a:p>
            <a:r>
              <a:rPr lang="en-US" dirty="0"/>
              <a:t>Drought Model – Example **do not copy**</a:t>
            </a:r>
          </a:p>
        </p:txBody>
      </p:sp>
      <p:pic>
        <p:nvPicPr>
          <p:cNvPr id="4" name="Picture 3">
            <a:extLst>
              <a:ext uri="{FF2B5EF4-FFF2-40B4-BE49-F238E27FC236}">
                <a16:creationId xmlns:a16="http://schemas.microsoft.com/office/drawing/2014/main" id="{06C91E9B-17CF-4BB1-8909-34A2FF540B88}"/>
              </a:ext>
            </a:extLst>
          </p:cNvPr>
          <p:cNvPicPr>
            <a:picLocks noChangeAspect="1"/>
          </p:cNvPicPr>
          <p:nvPr/>
        </p:nvPicPr>
        <p:blipFill>
          <a:blip r:embed="rId2"/>
          <a:stretch>
            <a:fillRect/>
          </a:stretch>
        </p:blipFill>
        <p:spPr>
          <a:xfrm>
            <a:off x="561472" y="1561707"/>
            <a:ext cx="8173453" cy="3275477"/>
          </a:xfrm>
          <a:prstGeom prst="rect">
            <a:avLst/>
          </a:prstGeom>
        </p:spPr>
      </p:pic>
      <p:sp>
        <p:nvSpPr>
          <p:cNvPr id="5" name="TextBox 4">
            <a:extLst>
              <a:ext uri="{FF2B5EF4-FFF2-40B4-BE49-F238E27FC236}">
                <a16:creationId xmlns:a16="http://schemas.microsoft.com/office/drawing/2014/main" id="{BFD975FD-FAC8-4134-8A47-D6598D72F27D}"/>
              </a:ext>
            </a:extLst>
          </p:cNvPr>
          <p:cNvSpPr txBox="1"/>
          <p:nvPr/>
        </p:nvSpPr>
        <p:spPr>
          <a:xfrm>
            <a:off x="7138737" y="4252409"/>
            <a:ext cx="1748588" cy="584775"/>
          </a:xfrm>
          <a:prstGeom prst="rect">
            <a:avLst/>
          </a:prstGeom>
          <a:noFill/>
        </p:spPr>
        <p:txBody>
          <a:bodyPr wrap="square" rtlCol="0">
            <a:spAutoFit/>
          </a:bodyPr>
          <a:lstStyle/>
          <a:p>
            <a:r>
              <a:rPr lang="en-US" sz="800" dirty="0">
                <a:solidFill>
                  <a:srgbClr val="FFFF00"/>
                </a:solidFill>
              </a:rPr>
              <a:t>Photo Credit:</a:t>
            </a:r>
          </a:p>
          <a:p>
            <a:r>
              <a:rPr lang="en-US" sz="800" dirty="0">
                <a:solidFill>
                  <a:srgbClr val="FFFF00"/>
                </a:solidFill>
              </a:rPr>
              <a:t>Bertrand </a:t>
            </a:r>
            <a:r>
              <a:rPr lang="en-US" sz="800" dirty="0" err="1">
                <a:solidFill>
                  <a:srgbClr val="FFFF00"/>
                </a:solidFill>
              </a:rPr>
              <a:t>Richaud</a:t>
            </a:r>
            <a:endParaRPr lang="en-US" sz="800" dirty="0">
              <a:solidFill>
                <a:srgbClr val="FFFF00"/>
              </a:solidFill>
            </a:endParaRPr>
          </a:p>
          <a:p>
            <a:r>
              <a:rPr lang="en-US" sz="800" dirty="0">
                <a:solidFill>
                  <a:srgbClr val="FFFF00"/>
                </a:solidFill>
              </a:rPr>
              <a:t>1-28-2020</a:t>
            </a:r>
          </a:p>
          <a:p>
            <a:r>
              <a:rPr lang="en-US" sz="800" dirty="0">
                <a:solidFill>
                  <a:srgbClr val="FFFF00"/>
                </a:solidFill>
              </a:rPr>
              <a:t>DHI Reservoir/blog.dhigroup</a:t>
            </a:r>
            <a:r>
              <a:rPr lang="en-US" sz="800" dirty="0">
                <a:solidFill>
                  <a:schemeClr val="bg1">
                    <a:lumMod val="75000"/>
                  </a:schemeClr>
                </a:solidFill>
              </a:rPr>
              <a:t>.com</a:t>
            </a:r>
          </a:p>
        </p:txBody>
      </p:sp>
      <p:sp>
        <p:nvSpPr>
          <p:cNvPr id="6" name="TextBox 5">
            <a:extLst>
              <a:ext uri="{FF2B5EF4-FFF2-40B4-BE49-F238E27FC236}">
                <a16:creationId xmlns:a16="http://schemas.microsoft.com/office/drawing/2014/main" id="{EF0AA2E2-067C-4A28-8197-21A427C1CBE8}"/>
              </a:ext>
            </a:extLst>
          </p:cNvPr>
          <p:cNvSpPr txBox="1"/>
          <p:nvPr/>
        </p:nvSpPr>
        <p:spPr>
          <a:xfrm>
            <a:off x="890334" y="1744577"/>
            <a:ext cx="7844591" cy="2800767"/>
          </a:xfrm>
          <a:prstGeom prst="rect">
            <a:avLst/>
          </a:prstGeom>
          <a:noFill/>
        </p:spPr>
        <p:txBody>
          <a:bodyPr wrap="square" rtlCol="0">
            <a:spAutoFit/>
          </a:bodyPr>
          <a:lstStyle/>
          <a:p>
            <a:r>
              <a:rPr lang="en-US" sz="1600" b="1" dirty="0">
                <a:solidFill>
                  <a:schemeClr val="bg2"/>
                </a:solidFill>
                <a:latin typeface="Calibri Light" panose="020F0302020204030204" pitchFamily="34" charset="0"/>
                <a:cs typeface="Calibri Light" panose="020F0302020204030204" pitchFamily="34" charset="0"/>
              </a:rPr>
              <a:t>Drought Definition –              Evaporation of water                 Surface Water  </a:t>
            </a:r>
            <a:r>
              <a:rPr lang="en-US" b="1" dirty="0">
                <a:solidFill>
                  <a:srgbClr val="FF0000"/>
                </a:solidFill>
                <a:latin typeface="Calibri Light" panose="020F0302020204030204" pitchFamily="34" charset="0"/>
                <a:cs typeface="Calibri Light" panose="020F0302020204030204" pitchFamily="34" charset="0"/>
              </a:rPr>
              <a:t>Heat from Sun</a:t>
            </a:r>
            <a:r>
              <a:rPr lang="en-US" b="1" dirty="0">
                <a:latin typeface="Calibri Light" panose="020F0302020204030204" pitchFamily="34" charset="0"/>
                <a:cs typeface="Calibri Light" panose="020F0302020204030204" pitchFamily="34" charset="0"/>
              </a:rPr>
              <a:t>                                                                 </a:t>
            </a:r>
          </a:p>
          <a:p>
            <a:endParaRPr lang="en-US" b="1" dirty="0">
              <a:latin typeface="Calibri Light" panose="020F0302020204030204" pitchFamily="34" charset="0"/>
              <a:cs typeface="Calibri Light" panose="020F0302020204030204" pitchFamily="34" charset="0"/>
            </a:endParaRPr>
          </a:p>
          <a:p>
            <a:endParaRPr lang="en-US" b="1" dirty="0">
              <a:latin typeface="Calibri Light" panose="020F0302020204030204" pitchFamily="34" charset="0"/>
              <a:cs typeface="Calibri Light" panose="020F0302020204030204" pitchFamily="34" charset="0"/>
            </a:endParaRPr>
          </a:p>
          <a:p>
            <a:endParaRPr lang="en-US" b="1" dirty="0">
              <a:latin typeface="Calibri Light" panose="020F0302020204030204" pitchFamily="34" charset="0"/>
              <a:cs typeface="Calibri Light" panose="020F0302020204030204" pitchFamily="34" charset="0"/>
            </a:endParaRPr>
          </a:p>
          <a:p>
            <a:r>
              <a:rPr lang="en-US" sz="1600" b="1" dirty="0">
                <a:solidFill>
                  <a:srgbClr val="FFFF00"/>
                </a:solidFill>
                <a:latin typeface="Calibri Light" panose="020F0302020204030204" pitchFamily="34" charset="0"/>
                <a:cs typeface="Calibri Light" panose="020F0302020204030204" pitchFamily="34" charset="0"/>
              </a:rPr>
              <a:t>Caused by –</a:t>
            </a:r>
          </a:p>
          <a:p>
            <a:endParaRPr lang="en-US" b="1" dirty="0">
              <a:latin typeface="Calibri Light" panose="020F0302020204030204" pitchFamily="34" charset="0"/>
              <a:cs typeface="Calibri Light" panose="020F0302020204030204" pitchFamily="34" charset="0"/>
            </a:endParaRPr>
          </a:p>
          <a:p>
            <a:endParaRPr lang="en-US" b="1" dirty="0">
              <a:latin typeface="Calibri Light" panose="020F0302020204030204" pitchFamily="34" charset="0"/>
              <a:cs typeface="Calibri Light" panose="020F0302020204030204" pitchFamily="34" charset="0"/>
            </a:endParaRPr>
          </a:p>
          <a:p>
            <a:endParaRPr lang="en-US" b="1" dirty="0">
              <a:latin typeface="Calibri Light" panose="020F0302020204030204" pitchFamily="34" charset="0"/>
              <a:cs typeface="Calibri Light" panose="020F0302020204030204" pitchFamily="34" charset="0"/>
            </a:endParaRPr>
          </a:p>
          <a:p>
            <a:r>
              <a:rPr lang="en-US" sz="1600" b="1" dirty="0">
                <a:solidFill>
                  <a:srgbClr val="FFFF00"/>
                </a:solidFill>
                <a:latin typeface="Calibri Light" panose="020F0302020204030204" pitchFamily="34" charset="0"/>
                <a:cs typeface="Calibri Light" panose="020F0302020204030204" pitchFamily="34" charset="0"/>
              </a:rPr>
              <a:t>Humans help create this type of drought by</a:t>
            </a:r>
          </a:p>
          <a:p>
            <a:endParaRPr lang="en-US" b="1" dirty="0">
              <a:latin typeface="Calibri Light" panose="020F0302020204030204" pitchFamily="34" charset="0"/>
              <a:cs typeface="Calibri Light" panose="020F0302020204030204" pitchFamily="34" charset="0"/>
            </a:endParaRPr>
          </a:p>
          <a:p>
            <a:endParaRPr lang="en-US" b="1" dirty="0">
              <a:latin typeface="Calibri Light" panose="020F0302020204030204" pitchFamily="34" charset="0"/>
              <a:cs typeface="Calibri Light" panose="020F0302020204030204" pitchFamily="34" charset="0"/>
            </a:endParaRPr>
          </a:p>
          <a:p>
            <a:r>
              <a:rPr lang="en-US" b="1" dirty="0">
                <a:solidFill>
                  <a:srgbClr val="FFFF00"/>
                </a:solidFill>
                <a:latin typeface="Calibri Light" panose="020F0302020204030204" pitchFamily="34" charset="0"/>
                <a:cs typeface="Calibri Light" panose="020F0302020204030204" pitchFamily="34" charset="0"/>
              </a:rPr>
              <a:t>                                                                                    </a:t>
            </a:r>
            <a:r>
              <a:rPr lang="en-US" sz="1600" b="1" dirty="0">
                <a:solidFill>
                  <a:srgbClr val="FFFF00"/>
                </a:solidFill>
                <a:latin typeface="Calibri Light" panose="020F0302020204030204" pitchFamily="34" charset="0"/>
                <a:cs typeface="Calibri Light" panose="020F0302020204030204" pitchFamily="34" charset="0"/>
              </a:rPr>
              <a:t>Dry Soil</a:t>
            </a:r>
          </a:p>
        </p:txBody>
      </p:sp>
      <p:cxnSp>
        <p:nvCxnSpPr>
          <p:cNvPr id="12" name="Straight Arrow Connector 11">
            <a:extLst>
              <a:ext uri="{FF2B5EF4-FFF2-40B4-BE49-F238E27FC236}">
                <a16:creationId xmlns:a16="http://schemas.microsoft.com/office/drawing/2014/main" id="{905BFAEA-EAD4-4CA9-A4C6-D35378623E29}"/>
              </a:ext>
            </a:extLst>
          </p:cNvPr>
          <p:cNvCxnSpPr>
            <a:cxnSpLocks/>
          </p:cNvCxnSpPr>
          <p:nvPr/>
        </p:nvCxnSpPr>
        <p:spPr>
          <a:xfrm flipH="1">
            <a:off x="5350042" y="2029326"/>
            <a:ext cx="962526" cy="76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615C4F2-243D-4497-8F1D-D79FFB95754B}"/>
              </a:ext>
            </a:extLst>
          </p:cNvPr>
          <p:cNvCxnSpPr>
            <a:cxnSpLocks/>
          </p:cNvCxnSpPr>
          <p:nvPr/>
        </p:nvCxnSpPr>
        <p:spPr>
          <a:xfrm>
            <a:off x="5088716" y="4397052"/>
            <a:ext cx="1580144"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 name="Connector: Curved 17">
            <a:extLst>
              <a:ext uri="{FF2B5EF4-FFF2-40B4-BE49-F238E27FC236}">
                <a16:creationId xmlns:a16="http://schemas.microsoft.com/office/drawing/2014/main" id="{51F991D4-5CE7-44FD-B147-BBF2BC7CFE0B}"/>
              </a:ext>
            </a:extLst>
          </p:cNvPr>
          <p:cNvCxnSpPr>
            <a:cxnSpLocks/>
          </p:cNvCxnSpPr>
          <p:nvPr/>
        </p:nvCxnSpPr>
        <p:spPr>
          <a:xfrm rot="16200000" flipV="1">
            <a:off x="4191002" y="2121568"/>
            <a:ext cx="978569" cy="906381"/>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AF6A1BE-6919-403B-9F80-2E603A1F872E}"/>
              </a:ext>
            </a:extLst>
          </p:cNvPr>
          <p:cNvCxnSpPr/>
          <p:nvPr/>
        </p:nvCxnSpPr>
        <p:spPr>
          <a:xfrm rot="5400000">
            <a:off x="6248401" y="2277979"/>
            <a:ext cx="986589" cy="328863"/>
          </a:xfrm>
          <a:prstGeom prst="curvedConnector3">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16182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4"/>
          <p:cNvSpPr txBox="1">
            <a:spLocks noGrp="1"/>
          </p:cNvSpPr>
          <p:nvPr>
            <p:ph type="title"/>
          </p:nvPr>
        </p:nvSpPr>
        <p:spPr>
          <a:xfrm>
            <a:off x="969484" y="508714"/>
            <a:ext cx="7288616" cy="1866975"/>
          </a:xfrm>
          <a:prstGeom prst="rect">
            <a:avLst/>
          </a:prstGeom>
        </p:spPr>
        <p:txBody>
          <a:bodyPr spcFirstLastPara="1" wrap="square" lIns="91425" tIns="91425" rIns="91425" bIns="91425" anchor="t" anchorCtr="0">
            <a:noAutofit/>
          </a:bodyPr>
          <a:lstStyle/>
          <a:p>
            <a:r>
              <a:rPr lang="en-US" sz="2400" dirty="0"/>
              <a:t>What about droughts would you like to know more about?</a:t>
            </a:r>
            <a:br>
              <a:rPr lang="en" sz="2400" dirty="0"/>
            </a:br>
            <a:r>
              <a:rPr lang="en" sz="2400" dirty="0"/>
              <a:t>Is there </a:t>
            </a:r>
            <a:r>
              <a:rPr lang="en-US" sz="2400" dirty="0">
                <a:solidFill>
                  <a:schemeClr val="bg1"/>
                </a:solidFill>
              </a:rPr>
              <a:t>currently</a:t>
            </a:r>
            <a:r>
              <a:rPr lang="en" sz="2400" dirty="0">
                <a:solidFill>
                  <a:schemeClr val="bg1"/>
                </a:solidFill>
              </a:rPr>
              <a:t> </a:t>
            </a:r>
            <a:r>
              <a:rPr lang="en" sz="2400" dirty="0"/>
              <a:t>a drought </a:t>
            </a:r>
            <a:r>
              <a:rPr lang="en" sz="2400" dirty="0">
                <a:solidFill>
                  <a:schemeClr val="bg1"/>
                </a:solidFill>
              </a:rPr>
              <a:t>happening </a:t>
            </a:r>
            <a:r>
              <a:rPr lang="en-US" sz="2400" dirty="0">
                <a:solidFill>
                  <a:schemeClr val="bg1"/>
                </a:solidFill>
              </a:rPr>
              <a:t>in your region</a:t>
            </a:r>
            <a:r>
              <a:rPr lang="en" sz="2400" dirty="0"/>
              <a:t>?  What type of drought is it?  Ask a family member or friend.</a:t>
            </a:r>
            <a:endParaRPr sz="2400" dirty="0"/>
          </a:p>
        </p:txBody>
      </p:sp>
      <p:sp>
        <p:nvSpPr>
          <p:cNvPr id="217" name="Google Shape;217;p24"/>
          <p:cNvSpPr txBox="1">
            <a:spLocks noGrp="1"/>
          </p:cNvSpPr>
          <p:nvPr>
            <p:ph type="body" idx="1"/>
          </p:nvPr>
        </p:nvSpPr>
        <p:spPr>
          <a:xfrm>
            <a:off x="819150" y="2571749"/>
            <a:ext cx="3686100" cy="186697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dirty="0"/>
              <a:t>No, there </a:t>
            </a:r>
            <a:r>
              <a:rPr lang="en-US" b="1" dirty="0">
                <a:solidFill>
                  <a:schemeClr val="bg2"/>
                </a:solidFill>
              </a:rPr>
              <a:t>are</a:t>
            </a:r>
            <a:r>
              <a:rPr lang="en" b="1" dirty="0">
                <a:solidFill>
                  <a:schemeClr val="bg2"/>
                </a:solidFill>
              </a:rPr>
              <a:t> no</a:t>
            </a:r>
            <a:r>
              <a:rPr lang="en-US" b="1" dirty="0">
                <a:solidFill>
                  <a:schemeClr val="bg2"/>
                </a:solidFill>
              </a:rPr>
              <a:t>t</a:t>
            </a:r>
            <a:r>
              <a:rPr lang="en" b="1" dirty="0">
                <a:solidFill>
                  <a:schemeClr val="bg2"/>
                </a:solidFill>
              </a:rPr>
              <a:t> </a:t>
            </a:r>
            <a:r>
              <a:rPr lang="en" b="1" dirty="0"/>
              <a:t>drought conditions in our area right now. </a:t>
            </a:r>
            <a:r>
              <a:rPr lang="en" dirty="0"/>
              <a:t>Explain why they think this:</a:t>
            </a:r>
            <a:endParaRPr dirty="0"/>
          </a:p>
        </p:txBody>
      </p:sp>
      <p:sp>
        <p:nvSpPr>
          <p:cNvPr id="218" name="Google Shape;218;p24"/>
          <p:cNvSpPr txBox="1">
            <a:spLocks noGrp="1"/>
          </p:cNvSpPr>
          <p:nvPr>
            <p:ph type="body" idx="2"/>
          </p:nvPr>
        </p:nvSpPr>
        <p:spPr>
          <a:xfrm>
            <a:off x="4638675" y="2571749"/>
            <a:ext cx="3686100" cy="1866976"/>
          </a:xfrm>
          <a:prstGeom prst="rect">
            <a:avLst/>
          </a:prstGeom>
        </p:spPr>
        <p:txBody>
          <a:bodyPr spcFirstLastPara="1" wrap="square" lIns="91425" tIns="91425" rIns="91425" bIns="91425" anchor="t" anchorCtr="0">
            <a:noAutofit/>
          </a:bodyPr>
          <a:lstStyle/>
          <a:p>
            <a:pPr marL="0" indent="0">
              <a:spcAft>
                <a:spcPts val="1600"/>
              </a:spcAft>
              <a:buNone/>
            </a:pPr>
            <a:r>
              <a:rPr lang="en" b="1" dirty="0"/>
              <a:t>Yes, we are in a drought right now in our area.</a:t>
            </a:r>
            <a:r>
              <a:rPr lang="en" dirty="0"/>
              <a:t> </a:t>
            </a:r>
            <a:r>
              <a:rPr lang="en-US" dirty="0"/>
              <a:t>E</a:t>
            </a:r>
            <a:r>
              <a:rPr lang="en" dirty="0"/>
              <a:t>xplain why they think this: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iphy">
            <a:hlinkClick r:id="" action="ppaction://media"/>
            <a:extLst>
              <a:ext uri="{FF2B5EF4-FFF2-40B4-BE49-F238E27FC236}">
                <a16:creationId xmlns:a16="http://schemas.microsoft.com/office/drawing/2014/main" id="{15049ADA-6D55-440C-8433-D02488661D0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85999" y="1597467"/>
            <a:ext cx="4572000" cy="25527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Rectangle 3">
            <a:extLst>
              <a:ext uri="{FF2B5EF4-FFF2-40B4-BE49-F238E27FC236}">
                <a16:creationId xmlns:a16="http://schemas.microsoft.com/office/drawing/2014/main" id="{3E081D4E-35D0-4B52-9C68-0DF489B2F61D}"/>
              </a:ext>
            </a:extLst>
          </p:cNvPr>
          <p:cNvSpPr/>
          <p:nvPr/>
        </p:nvSpPr>
        <p:spPr>
          <a:xfrm>
            <a:off x="1980585" y="0"/>
            <a:ext cx="5182829" cy="1384995"/>
          </a:xfrm>
          <a:prstGeom prst="rect">
            <a:avLst/>
          </a:prstGeom>
          <a:noFill/>
        </p:spPr>
        <p:txBody>
          <a:bodyPr wrap="none" lIns="91440" tIns="45720" rIns="91440" bIns="45720">
            <a:spAutoFit/>
          </a:bodyPr>
          <a:lstStyle/>
          <a:p>
            <a:pPr algn="ctr"/>
            <a:endParaRPr lang="en" sz="3000" dirty="0">
              <a:solidFill>
                <a:srgbClr val="AF7B51"/>
              </a:solidFill>
              <a:latin typeface="Nunito"/>
              <a:sym typeface="Nunito"/>
            </a:endParaRPr>
          </a:p>
          <a:p>
            <a:pPr algn="ctr"/>
            <a:r>
              <a:rPr lang="en" sz="5400" b="1" dirty="0">
                <a:solidFill>
                  <a:srgbClr val="AF7B51"/>
                </a:solidFill>
                <a:latin typeface="Nunito"/>
                <a:sym typeface="Nunito"/>
              </a:rPr>
              <a:t>Keep Exploring!</a:t>
            </a:r>
            <a:endParaRPr lang="en-US" sz="9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80637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1" fill="hold"/>
                                        <p:tgtEl>
                                          <p:spTgt spid="3"/>
                                        </p:tgtEl>
                                      </p:cBhvr>
                                    </p:cmd>
                                  </p:childTnLst>
                                </p:cTn>
                              </p:par>
                              <p:par>
                                <p:cTn id="7" presetID="42"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66" y="706056"/>
            <a:ext cx="8975834" cy="3100551"/>
          </a:xfrm>
        </p:spPr>
        <p:txBody>
          <a:bodyPr>
            <a:normAutofit fontScale="90000"/>
          </a:bodyPr>
          <a:lstStyle/>
          <a:p>
            <a:r>
              <a:rPr lang="en-US" sz="1200" b="1" dirty="0">
                <a:solidFill>
                  <a:schemeClr val="bg2">
                    <a:lumMod val="50000"/>
                  </a:schemeClr>
                </a:solidFill>
              </a:rPr>
              <a:t>Author Biographies</a:t>
            </a:r>
            <a:br>
              <a:rPr lang="en-US" sz="1200" dirty="0"/>
            </a:br>
            <a:br>
              <a:rPr lang="en-US" sz="1200" dirty="0"/>
            </a:br>
            <a:r>
              <a:rPr lang="en-US" sz="1200" b="1" dirty="0"/>
              <a:t>Rodrigo Rosalez </a:t>
            </a:r>
            <a:r>
              <a:rPr lang="en-US" sz="1200" dirty="0"/>
              <a:t>is a second-year graduate student in the Department of Chemical and Material Engineering (CHME) at NMSU. He obtained his Bachelor Degree at NMSU and is an SBAR Fellow.</a:t>
            </a:r>
            <a:br>
              <a:rPr lang="en-US" sz="1200" dirty="0"/>
            </a:br>
            <a:r>
              <a:rPr lang="en-US" sz="1200" dirty="0"/>
              <a:t>As a first-generation college student, he wants to continue his academic work to become a community college instructor or a university professor where he will be able to teach others what he learned and encourage students to continue their own education. As an SBAR Fellow, he is proud to work with Cathy Bradley in Lynn Middle School, Las Cruces, NM, to encourage/spread education related to our current situation as well as promoting SBAR in the process.</a:t>
            </a:r>
            <a:br>
              <a:rPr lang="en-US" sz="1200" b="1" dirty="0"/>
            </a:br>
            <a:br>
              <a:rPr lang="en-US" sz="1200" b="1" dirty="0"/>
            </a:br>
            <a:r>
              <a:rPr lang="en-US" sz="1200" b="1" dirty="0"/>
              <a:t>Cathy Bradley</a:t>
            </a:r>
            <a:r>
              <a:rPr lang="en-US" sz="1200" dirty="0"/>
              <a:t> has been teaching middle school science for 10 years with a passion and drive that inspires students to dig further.  Ms. Bradley is licensed in both Special Education and Sciences (K-adult) in the state of New Mexico.  Prior to her educational career, Ms. Bradley was a Medical Technologist for over 20 years, working in medical laboratories performing medical testing using various analyzers and equipment.  She brings in an understanding of skills needed to be successful in science careers and communication as well as an understanding of gathering, analyzing, and using data to predict and modify for best results or performance. </a:t>
            </a:r>
            <a:br>
              <a:rPr lang="en-US" sz="1200" dirty="0"/>
            </a:br>
            <a:br>
              <a:rPr lang="en-US" sz="1200" dirty="0"/>
            </a:br>
            <a:r>
              <a:rPr lang="en-US" sz="1200" b="1" dirty="0"/>
              <a:t>Karina G. Martinez-Molina </a:t>
            </a:r>
            <a:r>
              <a:rPr lang="en-US" sz="1200" dirty="0"/>
              <a:t>, is a second year PhD graduate student in the Department of Arid Lands Resource Sciences at the University of Arizona. She earned a bachelor’s degree in Industrial and Environmental Engineering from Sonora State University (Mexico), and a Master’s in Development Practice from the University of Arizona funded by Mexican Ministry of Energy through the National Council for Science and Technology.  She has been working as a Research Associate at the Udall Center for Studies of Public Policy on binational projects focusing on green infrastructure, urban agriculture, renewable energy and society as well as transboundary wastewater management (Mx-US).</a:t>
            </a:r>
            <a:br>
              <a:rPr lang="en-US" sz="1200" dirty="0"/>
            </a:br>
            <a:endParaRPr lang="en-US" sz="1200" dirty="0"/>
          </a:p>
        </p:txBody>
      </p:sp>
      <p:sp>
        <p:nvSpPr>
          <p:cNvPr id="3" name="Text Placeholder 2"/>
          <p:cNvSpPr>
            <a:spLocks noGrp="1"/>
          </p:cNvSpPr>
          <p:nvPr>
            <p:ph type="body" idx="1"/>
          </p:nvPr>
        </p:nvSpPr>
        <p:spPr>
          <a:xfrm>
            <a:off x="84083" y="2872200"/>
            <a:ext cx="8975834" cy="2494894"/>
          </a:xfrm>
        </p:spPr>
        <p:txBody>
          <a:bodyPr/>
          <a:lstStyle/>
          <a:p>
            <a:endParaRPr lang="en-US" dirty="0">
              <a:solidFill>
                <a:schemeClr val="bg2">
                  <a:lumMod val="50000"/>
                </a:schemeClr>
              </a:solidFill>
            </a:endParaRPr>
          </a:p>
          <a:p>
            <a:endParaRPr lang="en-US" dirty="0">
              <a:solidFill>
                <a:schemeClr val="bg2">
                  <a:lumMod val="50000"/>
                </a:schemeClr>
              </a:solidFill>
            </a:endParaRPr>
          </a:p>
          <a:p>
            <a:r>
              <a:rPr lang="en-US" sz="1600" dirty="0">
                <a:solidFill>
                  <a:schemeClr val="bg2">
                    <a:lumMod val="50000"/>
                  </a:schemeClr>
                </a:solidFill>
              </a:rPr>
              <a:t>Any opinions, findings, conclusions, or recommendations expressed in this PowerPoint lesson are those of the author(s) and do not necessarily reflect the view of the U.S. Department of Agriculture. Grant # 2017-68005-26867.</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699" y="4445349"/>
            <a:ext cx="3227699" cy="568198"/>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15486" y="4432686"/>
            <a:ext cx="3617285" cy="593524"/>
          </a:xfrm>
          <a:prstGeom prst="rect">
            <a:avLst/>
          </a:prstGeom>
        </p:spPr>
      </p:pic>
    </p:spTree>
    <p:extLst>
      <p:ext uri="{BB962C8B-B14F-4D97-AF65-F5344CB8AC3E}">
        <p14:creationId xmlns:p14="http://schemas.microsoft.com/office/powerpoint/2010/main" val="334600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819150" y="845600"/>
            <a:ext cx="7475764" cy="70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What do </a:t>
            </a:r>
            <a:r>
              <a:rPr lang="en-US" dirty="0">
                <a:solidFill>
                  <a:schemeClr val="bg1"/>
                </a:solidFill>
                <a:latin typeface="Calibri" panose="020F0502020204030204" pitchFamily="34" charset="0"/>
                <a:cs typeface="Calibri" panose="020F0502020204030204" pitchFamily="34" charset="0"/>
              </a:rPr>
              <a:t>you</a:t>
            </a:r>
            <a:r>
              <a:rPr lang="en-US" dirty="0">
                <a:latin typeface="Calibri" panose="020F0502020204030204" pitchFamily="34" charset="0"/>
                <a:cs typeface="Calibri" panose="020F0502020204030204" pitchFamily="34" charset="0"/>
              </a:rPr>
              <a:t> </a:t>
            </a:r>
            <a:r>
              <a:rPr lang="en" dirty="0">
                <a:latin typeface="Calibri" panose="020F0502020204030204" pitchFamily="34" charset="0"/>
                <a:cs typeface="Calibri" panose="020F0502020204030204" pitchFamily="34" charset="0"/>
              </a:rPr>
              <a:t>know about “Droughts”?</a:t>
            </a:r>
            <a:endParaRPr dirty="0">
              <a:latin typeface="Calibri" panose="020F0502020204030204" pitchFamily="34" charset="0"/>
              <a:cs typeface="Calibri" panose="020F0502020204030204" pitchFamily="34" charset="0"/>
            </a:endParaRPr>
          </a:p>
        </p:txBody>
      </p:sp>
      <p:sp>
        <p:nvSpPr>
          <p:cNvPr id="174" name="Google Shape;174;p1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Drought Brain</a:t>
            </a:r>
            <a:r>
              <a:rPr lang="en-US" dirty="0"/>
              <a:t>storm</a:t>
            </a:r>
            <a:r>
              <a:rPr lang="en" dirty="0"/>
              <a:t> Activity</a:t>
            </a:r>
            <a:endParaRPr dirty="0"/>
          </a:p>
        </p:txBody>
      </p:sp>
      <p:sp>
        <p:nvSpPr>
          <p:cNvPr id="175" name="Google Shape;175;p19"/>
          <p:cNvSpPr txBox="1">
            <a:spLocks noGrp="1"/>
          </p:cNvSpPr>
          <p:nvPr>
            <p:ph type="body" idx="2"/>
          </p:nvPr>
        </p:nvSpPr>
        <p:spPr>
          <a:xfrm>
            <a:off x="819150" y="2024896"/>
            <a:ext cx="7618800" cy="2537504"/>
          </a:xfrm>
          <a:prstGeom prst="rect">
            <a:avLst/>
          </a:prstGeom>
        </p:spPr>
        <p:txBody>
          <a:bodyPr spcFirstLastPara="1" wrap="square" lIns="91425" tIns="91425" rIns="91425" bIns="91425" anchor="t" anchorCtr="0">
            <a:noAutofit/>
          </a:bodyPr>
          <a:lstStyle/>
          <a:p>
            <a:pPr marL="0" indent="0">
              <a:buNone/>
            </a:pPr>
            <a:r>
              <a:rPr lang="en" dirty="0"/>
              <a:t>Type any </a:t>
            </a:r>
            <a:r>
              <a:rPr lang="en-US" dirty="0"/>
              <a:t>ideas, definitions, and causes that relate to your understanding of a drought.</a:t>
            </a:r>
            <a:endParaRPr strike="sngStrike" dirty="0"/>
          </a:p>
          <a:p>
            <a:pPr marL="0" lvl="0" indent="0" algn="l" rtl="0">
              <a:spcBef>
                <a:spcPts val="1600"/>
              </a:spcBef>
              <a:spcAft>
                <a:spcPts val="1600"/>
              </a:spcAft>
              <a:buNone/>
            </a:pPr>
            <a:r>
              <a:rPr lang="en" dirty="0"/>
              <a:t>Type questions you have about drought conditions.</a:t>
            </a:r>
            <a:endParaRPr dirty="0"/>
          </a:p>
        </p:txBody>
      </p:sp>
      <p:sp>
        <p:nvSpPr>
          <p:cNvPr id="176" name="Google Shape;176;p19"/>
          <p:cNvSpPr/>
          <p:nvPr/>
        </p:nvSpPr>
        <p:spPr>
          <a:xfrm>
            <a:off x="4045325" y="2924725"/>
            <a:ext cx="1131900" cy="39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1C2C9273-1F87-4B70-9051-370E2EB2E833}"/>
              </a:ext>
            </a:extLst>
          </p:cNvPr>
          <p:cNvSpPr txBox="1"/>
          <p:nvPr/>
        </p:nvSpPr>
        <p:spPr>
          <a:xfrm>
            <a:off x="4149599" y="2945572"/>
            <a:ext cx="1131900" cy="307777"/>
          </a:xfrm>
          <a:prstGeom prst="rect">
            <a:avLst/>
          </a:prstGeom>
          <a:noFill/>
        </p:spPr>
        <p:txBody>
          <a:bodyPr wrap="square" rtlCol="0">
            <a:spAutoFit/>
          </a:bodyPr>
          <a:lstStyle/>
          <a:p>
            <a:r>
              <a:rPr lang="en-US" dirty="0"/>
              <a:t>Droughts</a:t>
            </a:r>
          </a:p>
        </p:txBody>
      </p:sp>
      <p:sp>
        <p:nvSpPr>
          <p:cNvPr id="3" name="Oval 2">
            <a:extLst>
              <a:ext uri="{FF2B5EF4-FFF2-40B4-BE49-F238E27FC236}">
                <a16:creationId xmlns:a16="http://schemas.microsoft.com/office/drawing/2014/main" id="{1D8E8659-EE4B-4998-A2C3-35251F954AE8}"/>
              </a:ext>
            </a:extLst>
          </p:cNvPr>
          <p:cNvSpPr/>
          <p:nvPr/>
        </p:nvSpPr>
        <p:spPr>
          <a:xfrm>
            <a:off x="6239482" y="2447352"/>
            <a:ext cx="545432" cy="409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45FD921-F135-4FAC-BF75-DAAC94B43008}"/>
              </a:ext>
            </a:extLst>
          </p:cNvPr>
          <p:cNvSpPr/>
          <p:nvPr/>
        </p:nvSpPr>
        <p:spPr>
          <a:xfrm>
            <a:off x="5823284" y="3225032"/>
            <a:ext cx="545432" cy="409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3FF36E5-ECF3-45C1-80A3-AB69403ADAB6}"/>
              </a:ext>
            </a:extLst>
          </p:cNvPr>
          <p:cNvSpPr/>
          <p:nvPr/>
        </p:nvSpPr>
        <p:spPr>
          <a:xfrm>
            <a:off x="4631793" y="3845547"/>
            <a:ext cx="545432" cy="409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DD80266-BFA6-40E2-A693-867DC7EDB9E5}"/>
              </a:ext>
            </a:extLst>
          </p:cNvPr>
          <p:cNvSpPr/>
          <p:nvPr/>
        </p:nvSpPr>
        <p:spPr>
          <a:xfrm>
            <a:off x="3048001" y="3429569"/>
            <a:ext cx="545432" cy="409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521C463-5D27-4AB2-9D40-F55F7B717C55}"/>
              </a:ext>
            </a:extLst>
          </p:cNvPr>
          <p:cNvSpPr/>
          <p:nvPr/>
        </p:nvSpPr>
        <p:spPr>
          <a:xfrm>
            <a:off x="2178583" y="2981340"/>
            <a:ext cx="545432" cy="409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079ABB4-F4C9-4F9E-88CB-1F88A65CB984}"/>
              </a:ext>
            </a:extLst>
          </p:cNvPr>
          <p:cNvSpPr/>
          <p:nvPr/>
        </p:nvSpPr>
        <p:spPr>
          <a:xfrm>
            <a:off x="7338716" y="2242815"/>
            <a:ext cx="545432" cy="409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62FEA8F-8F0C-477E-8EEB-5770C2612A52}"/>
              </a:ext>
            </a:extLst>
          </p:cNvPr>
          <p:cNvSpPr/>
          <p:nvPr/>
        </p:nvSpPr>
        <p:spPr>
          <a:xfrm>
            <a:off x="7130617" y="3142901"/>
            <a:ext cx="545432" cy="409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7E130CA-DEF3-4FD0-A104-3BB00BAA47D7}"/>
              </a:ext>
            </a:extLst>
          </p:cNvPr>
          <p:cNvSpPr/>
          <p:nvPr/>
        </p:nvSpPr>
        <p:spPr>
          <a:xfrm>
            <a:off x="5287033" y="1427201"/>
            <a:ext cx="545432" cy="409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C1E514-797C-4D5A-843C-06185EFC094F}"/>
              </a:ext>
            </a:extLst>
          </p:cNvPr>
          <p:cNvSpPr/>
          <p:nvPr/>
        </p:nvSpPr>
        <p:spPr>
          <a:xfrm>
            <a:off x="1125958" y="3113548"/>
            <a:ext cx="545432" cy="409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0D24D2B-3A12-45C8-86DA-00AAB92602EA}"/>
              </a:ext>
            </a:extLst>
          </p:cNvPr>
          <p:cNvSpPr/>
          <p:nvPr/>
        </p:nvSpPr>
        <p:spPr>
          <a:xfrm>
            <a:off x="3895016" y="1524803"/>
            <a:ext cx="545432" cy="409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DD74A13-5652-4DD2-919F-A92BADC53410}"/>
              </a:ext>
            </a:extLst>
          </p:cNvPr>
          <p:cNvCxnSpPr>
            <a:stCxn id="22" idx="4"/>
          </p:cNvCxnSpPr>
          <p:nvPr/>
        </p:nvCxnSpPr>
        <p:spPr>
          <a:xfrm>
            <a:off x="4167732" y="1933877"/>
            <a:ext cx="160127" cy="990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7B27C0-5E13-4A44-BA25-9A38C3490FFC}"/>
              </a:ext>
            </a:extLst>
          </p:cNvPr>
          <p:cNvCxnSpPr>
            <a:stCxn id="18" idx="4"/>
          </p:cNvCxnSpPr>
          <p:nvPr/>
        </p:nvCxnSpPr>
        <p:spPr>
          <a:xfrm flipH="1">
            <a:off x="5047182" y="1836275"/>
            <a:ext cx="512567" cy="10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7C01E8E-0A23-42E6-AFEB-6427207FE124}"/>
              </a:ext>
            </a:extLst>
          </p:cNvPr>
          <p:cNvCxnSpPr>
            <a:cxnSpLocks/>
            <a:stCxn id="3" idx="2"/>
          </p:cNvCxnSpPr>
          <p:nvPr/>
        </p:nvCxnSpPr>
        <p:spPr>
          <a:xfrm flipH="1">
            <a:off x="5136223" y="2651889"/>
            <a:ext cx="1103259" cy="51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EFC44D44-5B61-431A-949C-3F12B4AF7E45}"/>
              </a:ext>
            </a:extLst>
          </p:cNvPr>
          <p:cNvCxnSpPr>
            <a:stCxn id="8" idx="2"/>
            <a:endCxn id="3" idx="7"/>
          </p:cNvCxnSpPr>
          <p:nvPr/>
        </p:nvCxnSpPr>
        <p:spPr>
          <a:xfrm flipH="1">
            <a:off x="6705037" y="2447352"/>
            <a:ext cx="633679" cy="59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569C83D-E1A1-4B31-B4BD-373C74E084BB}"/>
              </a:ext>
            </a:extLst>
          </p:cNvPr>
          <p:cNvCxnSpPr>
            <a:cxnSpLocks/>
            <a:stCxn id="176" idx="1"/>
            <a:endCxn id="6" idx="7"/>
          </p:cNvCxnSpPr>
          <p:nvPr/>
        </p:nvCxnSpPr>
        <p:spPr>
          <a:xfrm flipH="1">
            <a:off x="3513556" y="3121525"/>
            <a:ext cx="531769" cy="367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574E0BF-6FE5-43CD-8EAC-8347AABA37C2}"/>
              </a:ext>
            </a:extLst>
          </p:cNvPr>
          <p:cNvCxnSpPr>
            <a:stCxn id="176" idx="2"/>
            <a:endCxn id="5" idx="0"/>
          </p:cNvCxnSpPr>
          <p:nvPr/>
        </p:nvCxnSpPr>
        <p:spPr>
          <a:xfrm>
            <a:off x="4611275" y="3318325"/>
            <a:ext cx="293234" cy="527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ADA3DB0-C088-44C2-ABA9-F8CA21489FBC}"/>
              </a:ext>
            </a:extLst>
          </p:cNvPr>
          <p:cNvCxnSpPr>
            <a:stCxn id="4" idx="2"/>
          </p:cNvCxnSpPr>
          <p:nvPr/>
        </p:nvCxnSpPr>
        <p:spPr>
          <a:xfrm flipH="1" flipV="1">
            <a:off x="5177225" y="3140363"/>
            <a:ext cx="646059" cy="289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78B08AB-ED0C-4BE3-BFC9-DA910993FACC}"/>
              </a:ext>
            </a:extLst>
          </p:cNvPr>
          <p:cNvCxnSpPr>
            <a:stCxn id="10" idx="2"/>
            <a:endCxn id="4" idx="6"/>
          </p:cNvCxnSpPr>
          <p:nvPr/>
        </p:nvCxnSpPr>
        <p:spPr>
          <a:xfrm flipH="1">
            <a:off x="6368716" y="3347438"/>
            <a:ext cx="761901" cy="82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53D4C72-ACBD-46A7-9DF2-0720EED65D4C}"/>
              </a:ext>
            </a:extLst>
          </p:cNvPr>
          <p:cNvCxnSpPr>
            <a:stCxn id="176" idx="1"/>
            <a:endCxn id="7" idx="6"/>
          </p:cNvCxnSpPr>
          <p:nvPr/>
        </p:nvCxnSpPr>
        <p:spPr>
          <a:xfrm flipH="1">
            <a:off x="2724015" y="3121525"/>
            <a:ext cx="1321310" cy="64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AA5C46E4-941C-44DA-8595-2A6C0DF65DBE}"/>
              </a:ext>
            </a:extLst>
          </p:cNvPr>
          <p:cNvCxnSpPr>
            <a:stCxn id="7" idx="2"/>
            <a:endCxn id="20" idx="6"/>
          </p:cNvCxnSpPr>
          <p:nvPr/>
        </p:nvCxnSpPr>
        <p:spPr>
          <a:xfrm flipH="1">
            <a:off x="1671390" y="3185877"/>
            <a:ext cx="507193" cy="13220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xfrm>
            <a:off x="369239" y="989979"/>
            <a:ext cx="4975259" cy="138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Drought Research Activity</a:t>
            </a:r>
            <a:endParaRPr dirty="0"/>
          </a:p>
        </p:txBody>
      </p:sp>
      <p:sp>
        <p:nvSpPr>
          <p:cNvPr id="183" name="Google Shape;183;p20"/>
          <p:cNvSpPr txBox="1">
            <a:spLocks noGrp="1"/>
          </p:cNvSpPr>
          <p:nvPr>
            <p:ph type="body" idx="1"/>
          </p:nvPr>
        </p:nvSpPr>
        <p:spPr>
          <a:xfrm>
            <a:off x="369239" y="1809570"/>
            <a:ext cx="4202761" cy="22106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 to </a:t>
            </a:r>
            <a:r>
              <a:rPr lang="en-US" dirty="0" err="1"/>
              <a:t>www.drought.gov</a:t>
            </a:r>
            <a:endParaRPr lang="en-US" dirty="0"/>
          </a:p>
          <a:p>
            <a:pPr marL="0" lvl="0" indent="0" algn="l" rtl="0">
              <a:spcBef>
                <a:spcPts val="0"/>
              </a:spcBef>
              <a:spcAft>
                <a:spcPts val="0"/>
              </a:spcAft>
              <a:buNone/>
            </a:pPr>
            <a:r>
              <a:rPr lang="en-US" dirty="0"/>
              <a:t>Think about and </a:t>
            </a:r>
            <a:r>
              <a:rPr lang="en-US" dirty="0">
                <a:solidFill>
                  <a:schemeClr val="accent1">
                    <a:lumMod val="50000"/>
                  </a:schemeClr>
                </a:solidFill>
              </a:rPr>
              <a:t>use the observation template </a:t>
            </a:r>
            <a:r>
              <a:rPr lang="en-US" dirty="0"/>
              <a:t>to answer the following questions:</a:t>
            </a:r>
          </a:p>
          <a:p>
            <a:pPr marL="285750" indent="-285750"/>
            <a:r>
              <a:rPr lang="en-US" dirty="0"/>
              <a:t>What causes droughts?  </a:t>
            </a:r>
          </a:p>
          <a:p>
            <a:pPr marL="285750" indent="-285750"/>
            <a:r>
              <a:rPr lang="en-US" dirty="0"/>
              <a:t>Are all droughts the same? Why or why not?   </a:t>
            </a:r>
          </a:p>
          <a:p>
            <a:pPr marL="285750" indent="-285750"/>
            <a:r>
              <a:rPr lang="en-US" dirty="0"/>
              <a:t>What are some ways that droughts affect the land?</a:t>
            </a:r>
          </a:p>
          <a:p>
            <a:pPr marL="285750" indent="-285750"/>
            <a:endParaRPr lang="en-US" dirty="0"/>
          </a:p>
          <a:p>
            <a:pPr marL="0" indent="0">
              <a:buNone/>
            </a:pPr>
            <a:r>
              <a:rPr lang="en-US" dirty="0"/>
              <a:t>Complete the </a:t>
            </a:r>
            <a:r>
              <a:rPr lang="en-US" b="1" i="1" dirty="0"/>
              <a:t>Drought Research Activity Worksheet </a:t>
            </a:r>
            <a:endParaRPr dirty="0"/>
          </a:p>
          <a:p>
            <a:pPr marL="0" lvl="0" indent="0" algn="l" rtl="0">
              <a:spcBef>
                <a:spcPts val="1600"/>
              </a:spcBef>
              <a:spcAft>
                <a:spcPts val="0"/>
              </a:spcAft>
              <a:buNone/>
            </a:pPr>
            <a:r>
              <a:rPr lang="en" dirty="0"/>
              <a:t>  </a:t>
            </a:r>
            <a:endParaRPr dirty="0"/>
          </a:p>
        </p:txBody>
      </p:sp>
      <p:pic>
        <p:nvPicPr>
          <p:cNvPr id="4" name="Picture 3">
            <a:extLst>
              <a:ext uri="{FF2B5EF4-FFF2-40B4-BE49-F238E27FC236}">
                <a16:creationId xmlns:a16="http://schemas.microsoft.com/office/drawing/2014/main" id="{4F3AD876-31BC-6546-8EED-092B0D5560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9763" y="1809570"/>
            <a:ext cx="4294998" cy="22106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C0C8A-FD56-4F9B-B408-4CE93E6A48EC}"/>
              </a:ext>
            </a:extLst>
          </p:cNvPr>
          <p:cNvSpPr>
            <a:spLocks noGrp="1"/>
          </p:cNvSpPr>
          <p:nvPr>
            <p:ph type="title"/>
          </p:nvPr>
        </p:nvSpPr>
        <p:spPr>
          <a:xfrm>
            <a:off x="756690" y="263416"/>
            <a:ext cx="7505700" cy="954600"/>
          </a:xfrm>
        </p:spPr>
        <p:txBody>
          <a:bodyPr/>
          <a:lstStyle/>
          <a:p>
            <a:r>
              <a:rPr lang="en-US" dirty="0"/>
              <a:t>Types of Drought: How they are created</a:t>
            </a:r>
          </a:p>
        </p:txBody>
      </p:sp>
      <p:pic>
        <p:nvPicPr>
          <p:cNvPr id="4" name="Picture 3">
            <a:extLst>
              <a:ext uri="{FF2B5EF4-FFF2-40B4-BE49-F238E27FC236}">
                <a16:creationId xmlns:a16="http://schemas.microsoft.com/office/drawing/2014/main" id="{F509DF7E-0484-442D-8E48-CA14A3D6C4C6}"/>
              </a:ext>
            </a:extLst>
          </p:cNvPr>
          <p:cNvPicPr>
            <a:picLocks noChangeAspect="1"/>
          </p:cNvPicPr>
          <p:nvPr/>
        </p:nvPicPr>
        <p:blipFill>
          <a:blip r:embed="rId3"/>
          <a:stretch>
            <a:fillRect/>
          </a:stretch>
        </p:blipFill>
        <p:spPr>
          <a:xfrm>
            <a:off x="4567237" y="2566987"/>
            <a:ext cx="9526" cy="9526"/>
          </a:xfrm>
          <a:prstGeom prst="rect">
            <a:avLst/>
          </a:prstGeom>
        </p:spPr>
      </p:pic>
      <p:sp>
        <p:nvSpPr>
          <p:cNvPr id="9" name="TextBox 8">
            <a:extLst>
              <a:ext uri="{FF2B5EF4-FFF2-40B4-BE49-F238E27FC236}">
                <a16:creationId xmlns:a16="http://schemas.microsoft.com/office/drawing/2014/main" id="{B3F087D4-3852-4740-83C2-78DA076D8B84}"/>
              </a:ext>
            </a:extLst>
          </p:cNvPr>
          <p:cNvSpPr txBox="1"/>
          <p:nvPr/>
        </p:nvSpPr>
        <p:spPr>
          <a:xfrm>
            <a:off x="6865789" y="4507871"/>
            <a:ext cx="1925053" cy="246221"/>
          </a:xfrm>
          <a:prstGeom prst="rect">
            <a:avLst/>
          </a:prstGeom>
          <a:noFill/>
        </p:spPr>
        <p:txBody>
          <a:bodyPr wrap="square" rtlCol="0">
            <a:spAutoFit/>
          </a:bodyPr>
          <a:lstStyle/>
          <a:p>
            <a:r>
              <a:rPr lang="en-US" sz="1000" dirty="0"/>
              <a:t>Source: NCDC.NOAA.GOV</a:t>
            </a:r>
          </a:p>
        </p:txBody>
      </p:sp>
      <p:graphicFrame>
        <p:nvGraphicFramePr>
          <p:cNvPr id="6" name="Diagram 5">
            <a:extLst>
              <a:ext uri="{FF2B5EF4-FFF2-40B4-BE49-F238E27FC236}">
                <a16:creationId xmlns:a16="http://schemas.microsoft.com/office/drawing/2014/main" id="{CCDA17F0-A30A-2841-B9B6-D3F516F512BE}"/>
              </a:ext>
            </a:extLst>
          </p:cNvPr>
          <p:cNvGraphicFramePr/>
          <p:nvPr>
            <p:extLst>
              <p:ext uri="{D42A27DB-BD31-4B8C-83A1-F6EECF244321}">
                <p14:modId xmlns:p14="http://schemas.microsoft.com/office/powerpoint/2010/main" val="2854133234"/>
              </p:ext>
            </p:extLst>
          </p:nvPr>
        </p:nvGraphicFramePr>
        <p:xfrm>
          <a:off x="881611" y="1093026"/>
          <a:ext cx="7505700" cy="31070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5C984551-01BC-6B43-9CDA-69D580FEF994}"/>
              </a:ext>
            </a:extLst>
          </p:cNvPr>
          <p:cNvSpPr txBox="1"/>
          <p:nvPr/>
        </p:nvSpPr>
        <p:spPr>
          <a:xfrm>
            <a:off x="756690" y="4321467"/>
            <a:ext cx="6440444" cy="553998"/>
          </a:xfrm>
          <a:prstGeom prst="rect">
            <a:avLst/>
          </a:prstGeom>
          <a:noFill/>
        </p:spPr>
        <p:txBody>
          <a:bodyPr wrap="square" rtlCol="0">
            <a:spAutoFit/>
          </a:bodyPr>
          <a:lstStyle/>
          <a:p>
            <a:r>
              <a:rPr lang="en-US" sz="800" dirty="0">
                <a:hlinkClick r:id="rId9"/>
              </a:rPr>
              <a:t>https://drought.unl.edu/Education/DroughtIn-depth/TypesofDrought.aspx</a:t>
            </a:r>
            <a:endParaRPr lang="en-US" sz="800" dirty="0"/>
          </a:p>
          <a:p>
            <a:r>
              <a:rPr lang="en-US" sz="800" dirty="0"/>
              <a:t>Read this article for more specifics about each type of drought.</a:t>
            </a:r>
          </a:p>
          <a:p>
            <a:endParaRPr lang="en-US" dirty="0"/>
          </a:p>
        </p:txBody>
      </p:sp>
    </p:spTree>
    <p:extLst>
      <p:ext uri="{BB962C8B-B14F-4D97-AF65-F5344CB8AC3E}">
        <p14:creationId xmlns:p14="http://schemas.microsoft.com/office/powerpoint/2010/main" val="2997676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E2E95-4B8F-40A5-AA8F-B0111D8DF509}"/>
              </a:ext>
            </a:extLst>
          </p:cNvPr>
          <p:cNvSpPr>
            <a:spLocks noGrp="1"/>
          </p:cNvSpPr>
          <p:nvPr>
            <p:ph type="title"/>
          </p:nvPr>
        </p:nvSpPr>
        <p:spPr>
          <a:xfrm>
            <a:off x="1028677" y="315305"/>
            <a:ext cx="7505700" cy="954600"/>
          </a:xfrm>
        </p:spPr>
        <p:txBody>
          <a:bodyPr/>
          <a:lstStyle/>
          <a:p>
            <a:pPr algn="ctr"/>
            <a:r>
              <a:rPr lang="en-US" dirty="0"/>
              <a:t>Drought Matching Game</a:t>
            </a:r>
          </a:p>
        </p:txBody>
      </p:sp>
      <p:sp>
        <p:nvSpPr>
          <p:cNvPr id="3" name="TextBox 2">
            <a:extLst>
              <a:ext uri="{FF2B5EF4-FFF2-40B4-BE49-F238E27FC236}">
                <a16:creationId xmlns:a16="http://schemas.microsoft.com/office/drawing/2014/main" id="{856B3698-99CA-4FF8-BE26-AE012677CD53}"/>
              </a:ext>
            </a:extLst>
          </p:cNvPr>
          <p:cNvSpPr txBox="1"/>
          <p:nvPr/>
        </p:nvSpPr>
        <p:spPr>
          <a:xfrm>
            <a:off x="689811" y="962526"/>
            <a:ext cx="2013284" cy="600164"/>
          </a:xfrm>
          <a:prstGeom prst="rect">
            <a:avLst/>
          </a:prstGeom>
          <a:noFill/>
          <a:ln w="28575">
            <a:solidFill>
              <a:schemeClr val="bg2"/>
            </a:solidFill>
          </a:ln>
        </p:spPr>
        <p:txBody>
          <a:bodyPr wrap="square" rtlCol="0">
            <a:spAutoFit/>
          </a:bodyPr>
          <a:lstStyle/>
          <a:p>
            <a:r>
              <a:rPr lang="en-US" sz="1100" dirty="0">
                <a:latin typeface="Calibri Light" panose="020F0302020204030204" pitchFamily="34" charset="0"/>
                <a:cs typeface="Calibri Light" panose="020F0302020204030204" pitchFamily="34" charset="0"/>
              </a:rPr>
              <a:t>When a region has very little precipitation over a period of time.</a:t>
            </a:r>
          </a:p>
        </p:txBody>
      </p:sp>
      <p:sp>
        <p:nvSpPr>
          <p:cNvPr id="5" name="TextBox 4">
            <a:extLst>
              <a:ext uri="{FF2B5EF4-FFF2-40B4-BE49-F238E27FC236}">
                <a16:creationId xmlns:a16="http://schemas.microsoft.com/office/drawing/2014/main" id="{F77EF2B4-84E8-4E9B-84BD-E0E003905240}"/>
              </a:ext>
            </a:extLst>
          </p:cNvPr>
          <p:cNvSpPr txBox="1"/>
          <p:nvPr/>
        </p:nvSpPr>
        <p:spPr>
          <a:xfrm>
            <a:off x="689811" y="1661600"/>
            <a:ext cx="2013284" cy="600164"/>
          </a:xfrm>
          <a:prstGeom prst="rect">
            <a:avLst/>
          </a:prstGeom>
          <a:noFill/>
          <a:ln w="28575">
            <a:solidFill>
              <a:schemeClr val="bg2"/>
            </a:solidFill>
          </a:ln>
        </p:spPr>
        <p:txBody>
          <a:bodyPr wrap="square" rtlCol="0">
            <a:spAutoFit/>
          </a:bodyPr>
          <a:lstStyle/>
          <a:p>
            <a:r>
              <a:rPr lang="en-US" sz="1100" dirty="0">
                <a:latin typeface="Calibri Light" panose="020F0302020204030204" pitchFamily="34" charset="0"/>
                <a:cs typeface="Calibri Light" panose="020F0302020204030204" pitchFamily="34" charset="0"/>
              </a:rPr>
              <a:t>When there is a drop in surface or subsurface water. (ground water, lakes)</a:t>
            </a:r>
          </a:p>
        </p:txBody>
      </p:sp>
      <p:sp>
        <p:nvSpPr>
          <p:cNvPr id="7" name="TextBox 6">
            <a:extLst>
              <a:ext uri="{FF2B5EF4-FFF2-40B4-BE49-F238E27FC236}">
                <a16:creationId xmlns:a16="http://schemas.microsoft.com/office/drawing/2014/main" id="{EED7E1EF-30FA-4C46-A1AE-2BAF33E6F10E}"/>
              </a:ext>
            </a:extLst>
          </p:cNvPr>
          <p:cNvSpPr txBox="1"/>
          <p:nvPr/>
        </p:nvSpPr>
        <p:spPr>
          <a:xfrm>
            <a:off x="689811" y="2352415"/>
            <a:ext cx="2013284" cy="577081"/>
          </a:xfrm>
          <a:prstGeom prst="rect">
            <a:avLst/>
          </a:prstGeom>
          <a:noFill/>
          <a:ln w="28575">
            <a:solidFill>
              <a:schemeClr val="bg2"/>
            </a:solidFill>
          </a:ln>
        </p:spPr>
        <p:txBody>
          <a:bodyPr wrap="square" rtlCol="0">
            <a:spAutoFit/>
          </a:bodyPr>
          <a:lstStyle/>
          <a:p>
            <a:r>
              <a:rPr lang="en-US" sz="1050" dirty="0">
                <a:latin typeface="Calibri Light" panose="020F0302020204030204" pitchFamily="34" charset="0"/>
                <a:cs typeface="Calibri Light" panose="020F0302020204030204" pitchFamily="34" charset="0"/>
              </a:rPr>
              <a:t>When precipitation shortages cause less soil water &amp; ground water for crops to grow.</a:t>
            </a:r>
          </a:p>
        </p:txBody>
      </p:sp>
      <p:sp>
        <p:nvSpPr>
          <p:cNvPr id="9" name="TextBox 8">
            <a:extLst>
              <a:ext uri="{FF2B5EF4-FFF2-40B4-BE49-F238E27FC236}">
                <a16:creationId xmlns:a16="http://schemas.microsoft.com/office/drawing/2014/main" id="{45390753-1F53-4C21-AE77-45FDD1DA1E00}"/>
              </a:ext>
            </a:extLst>
          </p:cNvPr>
          <p:cNvSpPr txBox="1"/>
          <p:nvPr/>
        </p:nvSpPr>
        <p:spPr>
          <a:xfrm>
            <a:off x="689811" y="3020148"/>
            <a:ext cx="2013284" cy="553998"/>
          </a:xfrm>
          <a:prstGeom prst="rect">
            <a:avLst/>
          </a:prstGeom>
          <a:noFill/>
          <a:ln w="28575">
            <a:solidFill>
              <a:schemeClr val="bg2"/>
            </a:solidFill>
          </a:ln>
        </p:spPr>
        <p:txBody>
          <a:bodyPr wrap="square" rtlCol="0">
            <a:spAutoFit/>
          </a:bodyPr>
          <a:lstStyle/>
          <a:p>
            <a:r>
              <a:rPr lang="en-US" sz="1000" dirty="0">
                <a:latin typeface="Calibri Light" panose="020F0302020204030204" pitchFamily="34" charset="0"/>
                <a:cs typeface="Calibri Light" panose="020F0302020204030204" pitchFamily="34" charset="0"/>
              </a:rPr>
              <a:t>When drought conditions make it hard to grow or harvest goods. (livestock, crops, forage)</a:t>
            </a:r>
          </a:p>
        </p:txBody>
      </p:sp>
      <p:sp>
        <p:nvSpPr>
          <p:cNvPr id="11" name="TextBox 10">
            <a:extLst>
              <a:ext uri="{FF2B5EF4-FFF2-40B4-BE49-F238E27FC236}">
                <a16:creationId xmlns:a16="http://schemas.microsoft.com/office/drawing/2014/main" id="{5CBDBB5F-0131-4639-80EF-387916A89F24}"/>
              </a:ext>
            </a:extLst>
          </p:cNvPr>
          <p:cNvSpPr txBox="1"/>
          <p:nvPr/>
        </p:nvSpPr>
        <p:spPr>
          <a:xfrm>
            <a:off x="689811" y="3699710"/>
            <a:ext cx="2013284" cy="577081"/>
          </a:xfrm>
          <a:prstGeom prst="rect">
            <a:avLst/>
          </a:prstGeom>
          <a:noFill/>
          <a:ln w="28575">
            <a:solidFill>
              <a:schemeClr val="bg2"/>
            </a:solidFill>
          </a:ln>
        </p:spPr>
        <p:txBody>
          <a:bodyPr wrap="square" rtlCol="0">
            <a:spAutoFit/>
          </a:bodyPr>
          <a:lstStyle/>
          <a:p>
            <a:r>
              <a:rPr lang="en-US" sz="1050" dirty="0">
                <a:latin typeface="Calibri Light" panose="020F0302020204030204" pitchFamily="34" charset="0"/>
                <a:cs typeface="Calibri Light" panose="020F0302020204030204" pitchFamily="34" charset="0"/>
              </a:rPr>
              <a:t>When there is a prolonged &amp; widespread decrease in water supplies on an ecosystem.</a:t>
            </a:r>
          </a:p>
        </p:txBody>
      </p:sp>
      <p:sp>
        <p:nvSpPr>
          <p:cNvPr id="12" name="TextBox 11">
            <a:extLst>
              <a:ext uri="{FF2B5EF4-FFF2-40B4-BE49-F238E27FC236}">
                <a16:creationId xmlns:a16="http://schemas.microsoft.com/office/drawing/2014/main" id="{27772096-FC7A-4ADE-9AFE-B5D14ED08FFB}"/>
              </a:ext>
            </a:extLst>
          </p:cNvPr>
          <p:cNvSpPr txBox="1"/>
          <p:nvPr/>
        </p:nvSpPr>
        <p:spPr>
          <a:xfrm rot="921634">
            <a:off x="5855370" y="1076862"/>
            <a:ext cx="1427746" cy="314764"/>
          </a:xfrm>
          <a:prstGeom prst="rect">
            <a:avLst/>
          </a:prstGeom>
          <a:noFill/>
          <a:ln w="28575">
            <a:solidFill>
              <a:schemeClr val="accent2">
                <a:lumMod val="50000"/>
              </a:schemeClr>
            </a:solidFill>
          </a:ln>
        </p:spPr>
        <p:txBody>
          <a:bodyPr wrap="square" rtlCol="0">
            <a:spAutoFit/>
          </a:bodyPr>
          <a:lstStyle/>
          <a:p>
            <a:r>
              <a:rPr lang="en-US" dirty="0">
                <a:latin typeface="Calibri Light" panose="020F0302020204030204" pitchFamily="34" charset="0"/>
                <a:cs typeface="Calibri Light" panose="020F0302020204030204" pitchFamily="34" charset="0"/>
              </a:rPr>
              <a:t>Socioeconomic</a:t>
            </a:r>
          </a:p>
        </p:txBody>
      </p:sp>
      <p:sp>
        <p:nvSpPr>
          <p:cNvPr id="14" name="TextBox 13">
            <a:extLst>
              <a:ext uri="{FF2B5EF4-FFF2-40B4-BE49-F238E27FC236}">
                <a16:creationId xmlns:a16="http://schemas.microsoft.com/office/drawing/2014/main" id="{969884BA-F1BE-46F8-96B3-38F70A7CC7FA}"/>
              </a:ext>
            </a:extLst>
          </p:cNvPr>
          <p:cNvSpPr txBox="1"/>
          <p:nvPr/>
        </p:nvSpPr>
        <p:spPr>
          <a:xfrm rot="921634">
            <a:off x="6239808" y="1763523"/>
            <a:ext cx="1427746" cy="314764"/>
          </a:xfrm>
          <a:prstGeom prst="rect">
            <a:avLst/>
          </a:prstGeom>
          <a:noFill/>
          <a:ln w="28575">
            <a:solidFill>
              <a:schemeClr val="accent2">
                <a:lumMod val="50000"/>
              </a:schemeClr>
            </a:solidFill>
          </a:ln>
        </p:spPr>
        <p:txBody>
          <a:bodyPr wrap="square" rtlCol="0">
            <a:spAutoFit/>
          </a:bodyPr>
          <a:lstStyle/>
          <a:p>
            <a:pPr algn="ctr"/>
            <a:r>
              <a:rPr lang="en-US" dirty="0">
                <a:latin typeface="Calibri Light" panose="020F0302020204030204" pitchFamily="34" charset="0"/>
                <a:cs typeface="Calibri Light" panose="020F0302020204030204" pitchFamily="34" charset="0"/>
              </a:rPr>
              <a:t>Hydrological</a:t>
            </a:r>
          </a:p>
        </p:txBody>
      </p:sp>
      <p:sp>
        <p:nvSpPr>
          <p:cNvPr id="16" name="TextBox 15">
            <a:extLst>
              <a:ext uri="{FF2B5EF4-FFF2-40B4-BE49-F238E27FC236}">
                <a16:creationId xmlns:a16="http://schemas.microsoft.com/office/drawing/2014/main" id="{65C3C07B-E33D-439D-9BC1-9DA337D61019}"/>
              </a:ext>
            </a:extLst>
          </p:cNvPr>
          <p:cNvSpPr txBox="1"/>
          <p:nvPr/>
        </p:nvSpPr>
        <p:spPr>
          <a:xfrm rot="921634">
            <a:off x="5727035" y="2104382"/>
            <a:ext cx="1427746" cy="314764"/>
          </a:xfrm>
          <a:prstGeom prst="rect">
            <a:avLst/>
          </a:prstGeom>
          <a:noFill/>
          <a:ln w="28575">
            <a:solidFill>
              <a:schemeClr val="accent2">
                <a:lumMod val="50000"/>
              </a:schemeClr>
            </a:solidFill>
          </a:ln>
        </p:spPr>
        <p:txBody>
          <a:bodyPr wrap="square" rtlCol="0">
            <a:spAutoFit/>
          </a:bodyPr>
          <a:lstStyle/>
          <a:p>
            <a:pPr algn="ctr"/>
            <a:r>
              <a:rPr lang="en-US" dirty="0">
                <a:latin typeface="Calibri Light" panose="020F0302020204030204" pitchFamily="34" charset="0"/>
                <a:cs typeface="Calibri Light" panose="020F0302020204030204" pitchFamily="34" charset="0"/>
              </a:rPr>
              <a:t>Meteorological</a:t>
            </a:r>
          </a:p>
        </p:txBody>
      </p:sp>
      <p:sp>
        <p:nvSpPr>
          <p:cNvPr id="18" name="TextBox 17">
            <a:extLst>
              <a:ext uri="{FF2B5EF4-FFF2-40B4-BE49-F238E27FC236}">
                <a16:creationId xmlns:a16="http://schemas.microsoft.com/office/drawing/2014/main" id="{5374E096-737A-4A7A-9523-53BEEF12CACC}"/>
              </a:ext>
            </a:extLst>
          </p:cNvPr>
          <p:cNvSpPr txBox="1"/>
          <p:nvPr/>
        </p:nvSpPr>
        <p:spPr>
          <a:xfrm rot="921634">
            <a:off x="7315492" y="2535891"/>
            <a:ext cx="1427746" cy="314764"/>
          </a:xfrm>
          <a:prstGeom prst="rect">
            <a:avLst/>
          </a:prstGeom>
          <a:noFill/>
          <a:ln w="28575">
            <a:solidFill>
              <a:schemeClr val="accent2">
                <a:lumMod val="50000"/>
              </a:schemeClr>
            </a:solidFill>
          </a:ln>
        </p:spPr>
        <p:txBody>
          <a:bodyPr wrap="square" rtlCol="0">
            <a:spAutoFit/>
          </a:bodyPr>
          <a:lstStyle/>
          <a:p>
            <a:pPr algn="ctr"/>
            <a:r>
              <a:rPr lang="en-US" dirty="0">
                <a:latin typeface="Calibri Light" panose="020F0302020204030204" pitchFamily="34" charset="0"/>
                <a:cs typeface="Calibri Light" panose="020F0302020204030204" pitchFamily="34" charset="0"/>
              </a:rPr>
              <a:t>Ecological</a:t>
            </a:r>
          </a:p>
        </p:txBody>
      </p:sp>
      <p:sp>
        <p:nvSpPr>
          <p:cNvPr id="20" name="TextBox 19">
            <a:extLst>
              <a:ext uri="{FF2B5EF4-FFF2-40B4-BE49-F238E27FC236}">
                <a16:creationId xmlns:a16="http://schemas.microsoft.com/office/drawing/2014/main" id="{BF8AFD1F-B55A-4736-B4B3-731D1AE94FC8}"/>
              </a:ext>
            </a:extLst>
          </p:cNvPr>
          <p:cNvSpPr txBox="1"/>
          <p:nvPr/>
        </p:nvSpPr>
        <p:spPr>
          <a:xfrm rot="921634">
            <a:off x="7453688" y="1572180"/>
            <a:ext cx="1427746" cy="314764"/>
          </a:xfrm>
          <a:prstGeom prst="rect">
            <a:avLst/>
          </a:prstGeom>
          <a:noFill/>
          <a:ln w="28575">
            <a:solidFill>
              <a:schemeClr val="accent2">
                <a:lumMod val="50000"/>
              </a:schemeClr>
            </a:solidFill>
          </a:ln>
        </p:spPr>
        <p:txBody>
          <a:bodyPr wrap="square" rtlCol="0">
            <a:spAutoFit/>
          </a:bodyPr>
          <a:lstStyle/>
          <a:p>
            <a:pPr algn="ctr"/>
            <a:r>
              <a:rPr lang="en-US" dirty="0">
                <a:latin typeface="Calibri Light" panose="020F0302020204030204" pitchFamily="34" charset="0"/>
                <a:cs typeface="Calibri Light" panose="020F0302020204030204" pitchFamily="34" charset="0"/>
              </a:rPr>
              <a:t>Agricultural</a:t>
            </a:r>
          </a:p>
        </p:txBody>
      </p:sp>
      <p:sp>
        <p:nvSpPr>
          <p:cNvPr id="22" name="TextBox 21">
            <a:extLst>
              <a:ext uri="{FF2B5EF4-FFF2-40B4-BE49-F238E27FC236}">
                <a16:creationId xmlns:a16="http://schemas.microsoft.com/office/drawing/2014/main" id="{9BF0F783-C58E-4E65-943C-2E80D3E61D5E}"/>
              </a:ext>
            </a:extLst>
          </p:cNvPr>
          <p:cNvSpPr txBox="1"/>
          <p:nvPr/>
        </p:nvSpPr>
        <p:spPr>
          <a:xfrm>
            <a:off x="609596" y="1007648"/>
            <a:ext cx="2173705" cy="523220"/>
          </a:xfrm>
          <a:prstGeom prst="rect">
            <a:avLst/>
          </a:prstGeom>
          <a:solidFill>
            <a:schemeClr val="accent4">
              <a:lumMod val="75000"/>
            </a:schemeClr>
          </a:solidFill>
        </p:spPr>
        <p:txBody>
          <a:bodyPr wrap="square" rtlCol="0">
            <a:spAutoFit/>
          </a:bodyPr>
          <a:lstStyle/>
          <a:p>
            <a:pPr algn="ctr"/>
            <a:r>
              <a:rPr lang="en-US" dirty="0">
                <a:latin typeface="Calibri Light" panose="020F0302020204030204" pitchFamily="34" charset="0"/>
                <a:cs typeface="Calibri Light" panose="020F0302020204030204" pitchFamily="34" charset="0"/>
              </a:rPr>
              <a:t>Meteorological </a:t>
            </a:r>
          </a:p>
          <a:p>
            <a:pPr algn="ctr"/>
            <a:r>
              <a:rPr lang="en-US" dirty="0">
                <a:latin typeface="Calibri Light" panose="020F0302020204030204" pitchFamily="34" charset="0"/>
                <a:cs typeface="Calibri Light" panose="020F0302020204030204" pitchFamily="34" charset="0"/>
              </a:rPr>
              <a:t>Drought</a:t>
            </a:r>
          </a:p>
        </p:txBody>
      </p:sp>
      <p:sp>
        <p:nvSpPr>
          <p:cNvPr id="24" name="TextBox 23">
            <a:extLst>
              <a:ext uri="{FF2B5EF4-FFF2-40B4-BE49-F238E27FC236}">
                <a16:creationId xmlns:a16="http://schemas.microsoft.com/office/drawing/2014/main" id="{5DD11808-5898-494B-9A53-5DB83DCEFA44}"/>
              </a:ext>
            </a:extLst>
          </p:cNvPr>
          <p:cNvSpPr txBox="1"/>
          <p:nvPr/>
        </p:nvSpPr>
        <p:spPr>
          <a:xfrm>
            <a:off x="609597" y="2389250"/>
            <a:ext cx="2173705" cy="523220"/>
          </a:xfrm>
          <a:prstGeom prst="rect">
            <a:avLst/>
          </a:prstGeom>
          <a:solidFill>
            <a:schemeClr val="accent4">
              <a:lumMod val="75000"/>
            </a:schemeClr>
          </a:solidFill>
        </p:spPr>
        <p:txBody>
          <a:bodyPr wrap="square" rtlCol="0">
            <a:spAutoFit/>
          </a:bodyPr>
          <a:lstStyle/>
          <a:p>
            <a:pPr algn="ctr"/>
            <a:r>
              <a:rPr lang="en-US" dirty="0">
                <a:latin typeface="Calibri Light" panose="020F0302020204030204" pitchFamily="34" charset="0"/>
                <a:cs typeface="Calibri Light" panose="020F0302020204030204" pitchFamily="34" charset="0"/>
              </a:rPr>
              <a:t>Agricultural </a:t>
            </a:r>
          </a:p>
          <a:p>
            <a:pPr algn="ctr"/>
            <a:r>
              <a:rPr lang="en-US" dirty="0">
                <a:latin typeface="Calibri Light" panose="020F0302020204030204" pitchFamily="34" charset="0"/>
                <a:cs typeface="Calibri Light" panose="020F0302020204030204" pitchFamily="34" charset="0"/>
              </a:rPr>
              <a:t>Drought</a:t>
            </a:r>
          </a:p>
        </p:txBody>
      </p:sp>
      <p:sp>
        <p:nvSpPr>
          <p:cNvPr id="26" name="TextBox 25">
            <a:extLst>
              <a:ext uri="{FF2B5EF4-FFF2-40B4-BE49-F238E27FC236}">
                <a16:creationId xmlns:a16="http://schemas.microsoft.com/office/drawing/2014/main" id="{A966CB0C-2C05-4FAB-B646-92A02BFF6546}"/>
              </a:ext>
            </a:extLst>
          </p:cNvPr>
          <p:cNvSpPr txBox="1"/>
          <p:nvPr/>
        </p:nvSpPr>
        <p:spPr>
          <a:xfrm>
            <a:off x="609597" y="3020147"/>
            <a:ext cx="2173705" cy="523220"/>
          </a:xfrm>
          <a:prstGeom prst="rect">
            <a:avLst/>
          </a:prstGeom>
          <a:solidFill>
            <a:schemeClr val="accent4">
              <a:lumMod val="75000"/>
            </a:schemeClr>
          </a:solidFill>
        </p:spPr>
        <p:txBody>
          <a:bodyPr wrap="square" rtlCol="0">
            <a:spAutoFit/>
          </a:bodyPr>
          <a:lstStyle/>
          <a:p>
            <a:pPr algn="ctr"/>
            <a:r>
              <a:rPr lang="en-US" dirty="0">
                <a:latin typeface="Calibri Light" panose="020F0302020204030204" pitchFamily="34" charset="0"/>
                <a:cs typeface="Calibri Light" panose="020F0302020204030204" pitchFamily="34" charset="0"/>
              </a:rPr>
              <a:t>Socioeconomic </a:t>
            </a:r>
          </a:p>
          <a:p>
            <a:pPr algn="ctr"/>
            <a:r>
              <a:rPr lang="en-US" dirty="0">
                <a:latin typeface="Calibri Light" panose="020F0302020204030204" pitchFamily="34" charset="0"/>
                <a:cs typeface="Calibri Light" panose="020F0302020204030204" pitchFamily="34" charset="0"/>
              </a:rPr>
              <a:t>Drought</a:t>
            </a:r>
          </a:p>
        </p:txBody>
      </p:sp>
      <p:sp>
        <p:nvSpPr>
          <p:cNvPr id="28" name="TextBox 27">
            <a:extLst>
              <a:ext uri="{FF2B5EF4-FFF2-40B4-BE49-F238E27FC236}">
                <a16:creationId xmlns:a16="http://schemas.microsoft.com/office/drawing/2014/main" id="{DC5865C8-17CE-4383-8F3F-32DFB55C135A}"/>
              </a:ext>
            </a:extLst>
          </p:cNvPr>
          <p:cNvSpPr txBox="1"/>
          <p:nvPr/>
        </p:nvSpPr>
        <p:spPr>
          <a:xfrm>
            <a:off x="609597" y="3726640"/>
            <a:ext cx="2173705" cy="523220"/>
          </a:xfrm>
          <a:prstGeom prst="rect">
            <a:avLst/>
          </a:prstGeom>
          <a:solidFill>
            <a:schemeClr val="accent4">
              <a:lumMod val="75000"/>
            </a:schemeClr>
          </a:solidFill>
        </p:spPr>
        <p:txBody>
          <a:bodyPr wrap="square" rtlCol="0">
            <a:spAutoFit/>
          </a:bodyPr>
          <a:lstStyle/>
          <a:p>
            <a:pPr algn="ctr"/>
            <a:r>
              <a:rPr lang="en-US" dirty="0">
                <a:latin typeface="Calibri Light" panose="020F0302020204030204" pitchFamily="34" charset="0"/>
                <a:cs typeface="Calibri Light" panose="020F0302020204030204" pitchFamily="34" charset="0"/>
              </a:rPr>
              <a:t>Ecological</a:t>
            </a:r>
          </a:p>
          <a:p>
            <a:pPr algn="ctr"/>
            <a:r>
              <a:rPr lang="en-US" dirty="0">
                <a:latin typeface="Calibri Light" panose="020F0302020204030204" pitchFamily="34" charset="0"/>
                <a:cs typeface="Calibri Light" panose="020F0302020204030204" pitchFamily="34" charset="0"/>
              </a:rPr>
              <a:t>Drought</a:t>
            </a:r>
          </a:p>
        </p:txBody>
      </p:sp>
      <p:sp>
        <p:nvSpPr>
          <p:cNvPr id="30" name="TextBox 29">
            <a:extLst>
              <a:ext uri="{FF2B5EF4-FFF2-40B4-BE49-F238E27FC236}">
                <a16:creationId xmlns:a16="http://schemas.microsoft.com/office/drawing/2014/main" id="{E222E5D5-7A65-4C94-9A45-93E8DBCC4F19}"/>
              </a:ext>
            </a:extLst>
          </p:cNvPr>
          <p:cNvSpPr txBox="1"/>
          <p:nvPr/>
        </p:nvSpPr>
        <p:spPr>
          <a:xfrm>
            <a:off x="609597" y="1698463"/>
            <a:ext cx="2173705" cy="523220"/>
          </a:xfrm>
          <a:prstGeom prst="rect">
            <a:avLst/>
          </a:prstGeom>
          <a:solidFill>
            <a:schemeClr val="accent4">
              <a:lumMod val="75000"/>
            </a:schemeClr>
          </a:solidFill>
        </p:spPr>
        <p:txBody>
          <a:bodyPr wrap="square" rtlCol="0">
            <a:spAutoFit/>
          </a:bodyPr>
          <a:lstStyle/>
          <a:p>
            <a:pPr algn="ctr"/>
            <a:r>
              <a:rPr lang="en-US" dirty="0">
                <a:latin typeface="Calibri Light" panose="020F0302020204030204" pitchFamily="34" charset="0"/>
                <a:cs typeface="Calibri Light" panose="020F0302020204030204" pitchFamily="34" charset="0"/>
              </a:rPr>
              <a:t>Hydrological</a:t>
            </a:r>
          </a:p>
          <a:p>
            <a:pPr algn="ctr"/>
            <a:r>
              <a:rPr lang="en-US" dirty="0">
                <a:latin typeface="Calibri Light" panose="020F0302020204030204" pitchFamily="34" charset="0"/>
                <a:cs typeface="Calibri Light" panose="020F0302020204030204" pitchFamily="34" charset="0"/>
              </a:rPr>
              <a:t>Drought</a:t>
            </a:r>
          </a:p>
        </p:txBody>
      </p:sp>
      <p:sp>
        <p:nvSpPr>
          <p:cNvPr id="31" name="TextBox 30">
            <a:extLst>
              <a:ext uri="{FF2B5EF4-FFF2-40B4-BE49-F238E27FC236}">
                <a16:creationId xmlns:a16="http://schemas.microsoft.com/office/drawing/2014/main" id="{7FBAAC7A-1116-42FB-9BB6-17FAB20601B8}"/>
              </a:ext>
            </a:extLst>
          </p:cNvPr>
          <p:cNvSpPr txBox="1"/>
          <p:nvPr/>
        </p:nvSpPr>
        <p:spPr>
          <a:xfrm rot="868492">
            <a:off x="6107915" y="1717646"/>
            <a:ext cx="1691533" cy="415498"/>
          </a:xfrm>
          <a:prstGeom prst="rect">
            <a:avLst/>
          </a:prstGeom>
          <a:solidFill>
            <a:schemeClr val="accent3">
              <a:lumMod val="75000"/>
            </a:schemeClr>
          </a:solidFill>
        </p:spPr>
        <p:txBody>
          <a:bodyPr wrap="square" rtlCol="0">
            <a:spAutoFit/>
          </a:bodyPr>
          <a:lstStyle/>
          <a:p>
            <a:pPr algn="ctr"/>
            <a:r>
              <a:rPr lang="en-US" sz="1050" dirty="0">
                <a:latin typeface="Calibri Light" panose="020F0302020204030204" pitchFamily="34" charset="0"/>
                <a:cs typeface="Calibri Light" panose="020F0302020204030204" pitchFamily="34" charset="0"/>
              </a:rPr>
              <a:t>When surface and groundwater decreases</a:t>
            </a:r>
          </a:p>
        </p:txBody>
      </p:sp>
      <p:sp>
        <p:nvSpPr>
          <p:cNvPr id="33" name="TextBox 32">
            <a:extLst>
              <a:ext uri="{FF2B5EF4-FFF2-40B4-BE49-F238E27FC236}">
                <a16:creationId xmlns:a16="http://schemas.microsoft.com/office/drawing/2014/main" id="{6A13708A-3A3C-4B7A-AFA5-2386222EEC5E}"/>
              </a:ext>
            </a:extLst>
          </p:cNvPr>
          <p:cNvSpPr txBox="1"/>
          <p:nvPr/>
        </p:nvSpPr>
        <p:spPr>
          <a:xfrm rot="952268">
            <a:off x="5783753" y="965176"/>
            <a:ext cx="1605438" cy="577081"/>
          </a:xfrm>
          <a:prstGeom prst="rect">
            <a:avLst/>
          </a:prstGeom>
          <a:solidFill>
            <a:schemeClr val="accent3">
              <a:lumMod val="75000"/>
            </a:schemeClr>
          </a:solidFill>
        </p:spPr>
        <p:txBody>
          <a:bodyPr wrap="square" rtlCol="0">
            <a:spAutoFit/>
          </a:bodyPr>
          <a:lstStyle/>
          <a:p>
            <a:pPr algn="ctr"/>
            <a:r>
              <a:rPr lang="en-US" sz="1050" dirty="0">
                <a:latin typeface="Calibri Light" panose="020F0302020204030204" pitchFamily="34" charset="0"/>
                <a:cs typeface="Calibri Light" panose="020F0302020204030204" pitchFamily="34" charset="0"/>
              </a:rPr>
              <a:t>Affects an economy—</a:t>
            </a:r>
            <a:r>
              <a:rPr lang="en-US" sz="1050" dirty="0">
                <a:solidFill>
                  <a:schemeClr val="bg2">
                    <a:lumMod val="50000"/>
                  </a:schemeClr>
                </a:solidFill>
                <a:latin typeface="Calibri Light" panose="020F0302020204030204" pitchFamily="34" charset="0"/>
                <a:cs typeface="Calibri Light" panose="020F0302020204030204" pitchFamily="34" charset="0"/>
              </a:rPr>
              <a:t>sales, production, jobs, or prices.</a:t>
            </a:r>
          </a:p>
        </p:txBody>
      </p:sp>
      <p:sp>
        <p:nvSpPr>
          <p:cNvPr id="35" name="TextBox 34">
            <a:extLst>
              <a:ext uri="{FF2B5EF4-FFF2-40B4-BE49-F238E27FC236}">
                <a16:creationId xmlns:a16="http://schemas.microsoft.com/office/drawing/2014/main" id="{985E18E2-B188-4C59-93C1-505D84F63EB9}"/>
              </a:ext>
            </a:extLst>
          </p:cNvPr>
          <p:cNvSpPr txBox="1"/>
          <p:nvPr/>
        </p:nvSpPr>
        <p:spPr>
          <a:xfrm rot="921952">
            <a:off x="7408546" y="1506202"/>
            <a:ext cx="1460124" cy="415498"/>
          </a:xfrm>
          <a:prstGeom prst="rect">
            <a:avLst/>
          </a:prstGeom>
          <a:solidFill>
            <a:schemeClr val="accent3">
              <a:lumMod val="75000"/>
            </a:schemeClr>
          </a:solidFill>
        </p:spPr>
        <p:txBody>
          <a:bodyPr wrap="square" rtlCol="0">
            <a:spAutoFit/>
          </a:bodyPr>
          <a:lstStyle/>
          <a:p>
            <a:pPr algn="ctr"/>
            <a:r>
              <a:rPr lang="en-US" sz="1050" dirty="0">
                <a:solidFill>
                  <a:schemeClr val="bg2">
                    <a:lumMod val="50000"/>
                  </a:schemeClr>
                </a:solidFill>
                <a:latin typeface="Calibri Light" panose="020F0302020204030204" pitchFamily="34" charset="0"/>
                <a:cs typeface="Calibri Light" panose="020F0302020204030204" pitchFamily="34" charset="0"/>
              </a:rPr>
              <a:t>Impacts crops/agriculture</a:t>
            </a:r>
          </a:p>
        </p:txBody>
      </p:sp>
      <p:sp>
        <p:nvSpPr>
          <p:cNvPr id="37" name="TextBox 36">
            <a:extLst>
              <a:ext uri="{FF2B5EF4-FFF2-40B4-BE49-F238E27FC236}">
                <a16:creationId xmlns:a16="http://schemas.microsoft.com/office/drawing/2014/main" id="{645E10BA-1D56-491D-AFD0-52323FBCF156}"/>
              </a:ext>
            </a:extLst>
          </p:cNvPr>
          <p:cNvSpPr txBox="1"/>
          <p:nvPr/>
        </p:nvSpPr>
        <p:spPr>
          <a:xfrm rot="876350">
            <a:off x="7194461" y="2486578"/>
            <a:ext cx="1668263" cy="400110"/>
          </a:xfrm>
          <a:prstGeom prst="rect">
            <a:avLst/>
          </a:prstGeom>
          <a:solidFill>
            <a:schemeClr val="accent3">
              <a:lumMod val="75000"/>
            </a:schemeClr>
          </a:solidFill>
        </p:spPr>
        <p:txBody>
          <a:bodyPr wrap="square" rtlCol="0">
            <a:spAutoFit/>
          </a:bodyPr>
          <a:lstStyle/>
          <a:p>
            <a:pPr algn="ctr"/>
            <a:r>
              <a:rPr lang="en-US" sz="1000" dirty="0">
                <a:solidFill>
                  <a:schemeClr val="bg2">
                    <a:lumMod val="50000"/>
                  </a:schemeClr>
                </a:solidFill>
                <a:latin typeface="Calibri Light" panose="020F0302020204030204" pitchFamily="34" charset="0"/>
                <a:cs typeface="Calibri Light" panose="020F0302020204030204" pitchFamily="34" charset="0"/>
              </a:rPr>
              <a:t>Creates climate changes within an ecosystem</a:t>
            </a:r>
          </a:p>
        </p:txBody>
      </p:sp>
      <p:sp>
        <p:nvSpPr>
          <p:cNvPr id="39" name="TextBox 38">
            <a:extLst>
              <a:ext uri="{FF2B5EF4-FFF2-40B4-BE49-F238E27FC236}">
                <a16:creationId xmlns:a16="http://schemas.microsoft.com/office/drawing/2014/main" id="{A8393EB7-C535-4F30-A60C-2794A1BB59AF}"/>
              </a:ext>
            </a:extLst>
          </p:cNvPr>
          <p:cNvSpPr txBox="1"/>
          <p:nvPr/>
        </p:nvSpPr>
        <p:spPr>
          <a:xfrm rot="870403">
            <a:off x="5688588" y="2063765"/>
            <a:ext cx="1460124" cy="415498"/>
          </a:xfrm>
          <a:prstGeom prst="rect">
            <a:avLst/>
          </a:prstGeom>
          <a:solidFill>
            <a:schemeClr val="accent3">
              <a:lumMod val="75000"/>
            </a:schemeClr>
          </a:solidFill>
        </p:spPr>
        <p:txBody>
          <a:bodyPr wrap="square" rtlCol="0">
            <a:spAutoFit/>
          </a:bodyPr>
          <a:lstStyle/>
          <a:p>
            <a:pPr algn="ctr"/>
            <a:r>
              <a:rPr lang="en-US" sz="1050" dirty="0">
                <a:latin typeface="Calibri Light" panose="020F0302020204030204" pitchFamily="34" charset="0"/>
                <a:cs typeface="Calibri Light" panose="020F0302020204030204" pitchFamily="34" charset="0"/>
              </a:rPr>
              <a:t>Weather causes less precipitation</a:t>
            </a:r>
          </a:p>
        </p:txBody>
      </p:sp>
      <p:sp>
        <p:nvSpPr>
          <p:cNvPr id="41" name="TextBox 40">
            <a:extLst>
              <a:ext uri="{FF2B5EF4-FFF2-40B4-BE49-F238E27FC236}">
                <a16:creationId xmlns:a16="http://schemas.microsoft.com/office/drawing/2014/main" id="{4D0B1B3B-F224-4D1C-A927-09DCB122FEF4}"/>
              </a:ext>
            </a:extLst>
          </p:cNvPr>
          <p:cNvSpPr txBox="1"/>
          <p:nvPr/>
        </p:nvSpPr>
        <p:spPr>
          <a:xfrm>
            <a:off x="6223619" y="3962400"/>
            <a:ext cx="1821497" cy="461665"/>
          </a:xfrm>
          <a:prstGeom prst="rect">
            <a:avLst/>
          </a:prstGeom>
          <a:noFill/>
        </p:spPr>
        <p:txBody>
          <a:bodyPr wrap="square" rtlCol="0">
            <a:spAutoFit/>
          </a:bodyPr>
          <a:lstStyle/>
          <a:p>
            <a:r>
              <a:rPr lang="en-US" sz="800" dirty="0">
                <a:solidFill>
                  <a:schemeClr val="tx1">
                    <a:lumMod val="75000"/>
                  </a:schemeClr>
                </a:solidFill>
              </a:rPr>
              <a:t>Video Credit</a:t>
            </a:r>
          </a:p>
          <a:p>
            <a:r>
              <a:rPr lang="en-US" sz="800" dirty="0">
                <a:solidFill>
                  <a:schemeClr val="tx1">
                    <a:lumMod val="75000"/>
                  </a:schemeClr>
                </a:solidFill>
              </a:rPr>
              <a:t>Water Droplet Evaporating Gif by Gif Bomb/YouTube</a:t>
            </a:r>
          </a:p>
        </p:txBody>
      </p:sp>
      <p:pic>
        <p:nvPicPr>
          <p:cNvPr id="6" name="Picture 5" descr="Water droplet and ripple">
            <a:extLst>
              <a:ext uri="{FF2B5EF4-FFF2-40B4-BE49-F238E27FC236}">
                <a16:creationId xmlns:a16="http://schemas.microsoft.com/office/drawing/2014/main" id="{F9BC0FA3-5C0A-F540-A3D8-6A0C56ACE7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3002" y="2522413"/>
            <a:ext cx="2688676" cy="1790700"/>
          </a:xfrm>
          <a:prstGeom prst="rect">
            <a:avLst/>
          </a:prstGeom>
        </p:spPr>
      </p:pic>
    </p:spTree>
    <p:extLst>
      <p:ext uri="{BB962C8B-B14F-4D97-AF65-F5344CB8AC3E}">
        <p14:creationId xmlns:p14="http://schemas.microsoft.com/office/powerpoint/2010/main" val="266351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3500" fill="hold"/>
                                        <p:tgtEl>
                                          <p:spTgt spid="22"/>
                                        </p:tgtEl>
                                        <p:attrNameLst>
                                          <p:attrName>ppt_x</p:attrName>
                                        </p:attrNameLst>
                                      </p:cBhvr>
                                      <p:tavLst>
                                        <p:tav tm="0">
                                          <p:val>
                                            <p:strVal val="#ppt_x"/>
                                          </p:val>
                                        </p:tav>
                                        <p:tav tm="100000">
                                          <p:val>
                                            <p:strVal val="#ppt_x"/>
                                          </p:val>
                                        </p:tav>
                                      </p:tavLst>
                                    </p:anim>
                                    <p:anim calcmode="lin" valueType="num">
                                      <p:cBhvr additive="base">
                                        <p:cTn id="8" dur="3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3500"/>
                            </p:stCondLst>
                            <p:childTnLst>
                              <p:par>
                                <p:cTn id="10" presetID="42" presetClass="entr" presetSubtype="0" fill="hold" grpId="0" nodeType="afterEffect">
                                  <p:stCondLst>
                                    <p:cond delay="2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3500"/>
                                        <p:tgtEl>
                                          <p:spTgt spid="30"/>
                                        </p:tgtEl>
                                      </p:cBhvr>
                                    </p:animEffect>
                                    <p:anim calcmode="lin" valueType="num">
                                      <p:cBhvr>
                                        <p:cTn id="13" dur="3500" fill="hold"/>
                                        <p:tgtEl>
                                          <p:spTgt spid="30"/>
                                        </p:tgtEl>
                                        <p:attrNameLst>
                                          <p:attrName>ppt_x</p:attrName>
                                        </p:attrNameLst>
                                      </p:cBhvr>
                                      <p:tavLst>
                                        <p:tav tm="0">
                                          <p:val>
                                            <p:strVal val="#ppt_x"/>
                                          </p:val>
                                        </p:tav>
                                        <p:tav tm="100000">
                                          <p:val>
                                            <p:strVal val="#ppt_x"/>
                                          </p:val>
                                        </p:tav>
                                      </p:tavLst>
                                    </p:anim>
                                    <p:anim calcmode="lin" valueType="num">
                                      <p:cBhvr>
                                        <p:cTn id="14" dur="35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19000"/>
                            </p:stCondLst>
                            <p:childTnLst>
                              <p:par>
                                <p:cTn id="16" presetID="2" presetClass="entr" presetSubtype="4" fill="hold" grpId="0" nodeType="afterEffect">
                                  <p:stCondLst>
                                    <p:cond delay="200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3500" fill="hold"/>
                                        <p:tgtEl>
                                          <p:spTgt spid="24"/>
                                        </p:tgtEl>
                                        <p:attrNameLst>
                                          <p:attrName>ppt_x</p:attrName>
                                        </p:attrNameLst>
                                      </p:cBhvr>
                                      <p:tavLst>
                                        <p:tav tm="0">
                                          <p:val>
                                            <p:strVal val="#ppt_x"/>
                                          </p:val>
                                        </p:tav>
                                        <p:tav tm="100000">
                                          <p:val>
                                            <p:strVal val="#ppt_x"/>
                                          </p:val>
                                        </p:tav>
                                      </p:tavLst>
                                    </p:anim>
                                    <p:anim calcmode="lin" valueType="num">
                                      <p:cBhvr additive="base">
                                        <p:cTn id="19" dur="3500" fill="hold"/>
                                        <p:tgtEl>
                                          <p:spTgt spid="24"/>
                                        </p:tgtEl>
                                        <p:attrNameLst>
                                          <p:attrName>ppt_y</p:attrName>
                                        </p:attrNameLst>
                                      </p:cBhvr>
                                      <p:tavLst>
                                        <p:tav tm="0">
                                          <p:val>
                                            <p:strVal val="1+#ppt_h/2"/>
                                          </p:val>
                                        </p:tav>
                                        <p:tav tm="100000">
                                          <p:val>
                                            <p:strVal val="#ppt_y"/>
                                          </p:val>
                                        </p:tav>
                                      </p:tavLst>
                                    </p:anim>
                                  </p:childTnLst>
                                </p:cTn>
                              </p:par>
                            </p:childTnLst>
                          </p:cTn>
                        </p:par>
                        <p:par>
                          <p:cTn id="20" fill="hold">
                            <p:stCondLst>
                              <p:cond delay="24500"/>
                            </p:stCondLst>
                            <p:childTnLst>
                              <p:par>
                                <p:cTn id="21" presetID="42" presetClass="entr" presetSubtype="0" fill="hold" grpId="0" nodeType="afterEffect">
                                  <p:stCondLst>
                                    <p:cond delay="200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3500"/>
                                        <p:tgtEl>
                                          <p:spTgt spid="26"/>
                                        </p:tgtEl>
                                      </p:cBhvr>
                                    </p:animEffect>
                                    <p:anim calcmode="lin" valueType="num">
                                      <p:cBhvr>
                                        <p:cTn id="24" dur="3500" fill="hold"/>
                                        <p:tgtEl>
                                          <p:spTgt spid="26"/>
                                        </p:tgtEl>
                                        <p:attrNameLst>
                                          <p:attrName>ppt_x</p:attrName>
                                        </p:attrNameLst>
                                      </p:cBhvr>
                                      <p:tavLst>
                                        <p:tav tm="0">
                                          <p:val>
                                            <p:strVal val="#ppt_x"/>
                                          </p:val>
                                        </p:tav>
                                        <p:tav tm="100000">
                                          <p:val>
                                            <p:strVal val="#ppt_x"/>
                                          </p:val>
                                        </p:tav>
                                      </p:tavLst>
                                    </p:anim>
                                    <p:anim calcmode="lin" valueType="num">
                                      <p:cBhvr>
                                        <p:cTn id="25" dur="3500" fill="hold"/>
                                        <p:tgtEl>
                                          <p:spTgt spid="26"/>
                                        </p:tgtEl>
                                        <p:attrNameLst>
                                          <p:attrName>ppt_y</p:attrName>
                                        </p:attrNameLst>
                                      </p:cBhvr>
                                      <p:tavLst>
                                        <p:tav tm="0">
                                          <p:val>
                                            <p:strVal val="#ppt_y+.1"/>
                                          </p:val>
                                        </p:tav>
                                        <p:tav tm="100000">
                                          <p:val>
                                            <p:strVal val="#ppt_y"/>
                                          </p:val>
                                        </p:tav>
                                      </p:tavLst>
                                    </p:anim>
                                  </p:childTnLst>
                                </p:cTn>
                              </p:par>
                            </p:childTnLst>
                          </p:cTn>
                        </p:par>
                        <p:par>
                          <p:cTn id="26" fill="hold">
                            <p:stCondLst>
                              <p:cond delay="30000"/>
                            </p:stCondLst>
                            <p:childTnLst>
                              <p:par>
                                <p:cTn id="27" presetID="6" presetClass="entr" presetSubtype="16" fill="hold" grpId="0" nodeType="afterEffect">
                                  <p:stCondLst>
                                    <p:cond delay="2000"/>
                                  </p:stCondLst>
                                  <p:childTnLst>
                                    <p:set>
                                      <p:cBhvr>
                                        <p:cTn id="28" dur="1" fill="hold">
                                          <p:stCondLst>
                                            <p:cond delay="0"/>
                                          </p:stCondLst>
                                        </p:cTn>
                                        <p:tgtEl>
                                          <p:spTgt spid="28"/>
                                        </p:tgtEl>
                                        <p:attrNameLst>
                                          <p:attrName>style.visibility</p:attrName>
                                        </p:attrNameLst>
                                      </p:cBhvr>
                                      <p:to>
                                        <p:strVal val="visible"/>
                                      </p:to>
                                    </p:set>
                                    <p:animEffect transition="in" filter="circle(in)">
                                      <p:cBhvr>
                                        <p:cTn id="29" dur="3500"/>
                                        <p:tgtEl>
                                          <p:spTgt spid="28"/>
                                        </p:tgtEl>
                                      </p:cBhvr>
                                    </p:animEffect>
                                  </p:childTnLst>
                                </p:cTn>
                              </p:par>
                            </p:childTnLst>
                          </p:cTn>
                        </p:par>
                        <p:par>
                          <p:cTn id="30" fill="hold">
                            <p:stCondLst>
                              <p:cond delay="35500"/>
                            </p:stCondLst>
                            <p:childTnLst>
                              <p:par>
                                <p:cTn id="31" presetID="21" presetClass="entr" presetSubtype="1" fill="hold" grpId="0" nodeType="afterEffect">
                                  <p:stCondLst>
                                    <p:cond delay="1000"/>
                                  </p:stCondLst>
                                  <p:childTnLst>
                                    <p:set>
                                      <p:cBhvr>
                                        <p:cTn id="32" dur="1" fill="hold">
                                          <p:stCondLst>
                                            <p:cond delay="0"/>
                                          </p:stCondLst>
                                        </p:cTn>
                                        <p:tgtEl>
                                          <p:spTgt spid="33"/>
                                        </p:tgtEl>
                                        <p:attrNameLst>
                                          <p:attrName>style.visibility</p:attrName>
                                        </p:attrNameLst>
                                      </p:cBhvr>
                                      <p:to>
                                        <p:strVal val="visible"/>
                                      </p:to>
                                    </p:set>
                                    <p:animEffect transition="in" filter="wheel(1)">
                                      <p:cBhvr>
                                        <p:cTn id="33" dur="3000"/>
                                        <p:tgtEl>
                                          <p:spTgt spid="33"/>
                                        </p:tgtEl>
                                      </p:cBhvr>
                                    </p:animEffect>
                                  </p:childTnLst>
                                </p:cTn>
                              </p:par>
                            </p:childTnLst>
                          </p:cTn>
                        </p:par>
                        <p:par>
                          <p:cTn id="34" fill="hold">
                            <p:stCondLst>
                              <p:cond delay="39500"/>
                            </p:stCondLst>
                            <p:childTnLst>
                              <p:par>
                                <p:cTn id="35" presetID="21" presetClass="entr" presetSubtype="1" fill="hold" grpId="0" nodeType="afterEffect">
                                  <p:stCondLst>
                                    <p:cond delay="1000"/>
                                  </p:stCondLst>
                                  <p:childTnLst>
                                    <p:set>
                                      <p:cBhvr>
                                        <p:cTn id="36" dur="1" fill="hold">
                                          <p:stCondLst>
                                            <p:cond delay="0"/>
                                          </p:stCondLst>
                                        </p:cTn>
                                        <p:tgtEl>
                                          <p:spTgt spid="37"/>
                                        </p:tgtEl>
                                        <p:attrNameLst>
                                          <p:attrName>style.visibility</p:attrName>
                                        </p:attrNameLst>
                                      </p:cBhvr>
                                      <p:to>
                                        <p:strVal val="visible"/>
                                      </p:to>
                                    </p:set>
                                    <p:animEffect transition="in" filter="wheel(1)">
                                      <p:cBhvr>
                                        <p:cTn id="37" dur="3000"/>
                                        <p:tgtEl>
                                          <p:spTgt spid="37"/>
                                        </p:tgtEl>
                                      </p:cBhvr>
                                    </p:animEffect>
                                  </p:childTnLst>
                                </p:cTn>
                              </p:par>
                            </p:childTnLst>
                          </p:cTn>
                        </p:par>
                        <p:par>
                          <p:cTn id="38" fill="hold">
                            <p:stCondLst>
                              <p:cond delay="43500"/>
                            </p:stCondLst>
                            <p:childTnLst>
                              <p:par>
                                <p:cTn id="39" presetID="21" presetClass="entr" presetSubtype="1" fill="hold" grpId="0" nodeType="afterEffect">
                                  <p:stCondLst>
                                    <p:cond delay="1000"/>
                                  </p:stCondLst>
                                  <p:childTnLst>
                                    <p:set>
                                      <p:cBhvr>
                                        <p:cTn id="40" dur="1" fill="hold">
                                          <p:stCondLst>
                                            <p:cond delay="0"/>
                                          </p:stCondLst>
                                        </p:cTn>
                                        <p:tgtEl>
                                          <p:spTgt spid="31"/>
                                        </p:tgtEl>
                                        <p:attrNameLst>
                                          <p:attrName>style.visibility</p:attrName>
                                        </p:attrNameLst>
                                      </p:cBhvr>
                                      <p:to>
                                        <p:strVal val="visible"/>
                                      </p:to>
                                    </p:set>
                                    <p:animEffect transition="in" filter="wheel(1)">
                                      <p:cBhvr>
                                        <p:cTn id="41" dur="3000"/>
                                        <p:tgtEl>
                                          <p:spTgt spid="31"/>
                                        </p:tgtEl>
                                      </p:cBhvr>
                                    </p:animEffect>
                                  </p:childTnLst>
                                </p:cTn>
                              </p:par>
                            </p:childTnLst>
                          </p:cTn>
                        </p:par>
                        <p:par>
                          <p:cTn id="42" fill="hold">
                            <p:stCondLst>
                              <p:cond delay="47500"/>
                            </p:stCondLst>
                            <p:childTnLst>
                              <p:par>
                                <p:cTn id="43" presetID="21" presetClass="entr" presetSubtype="1" fill="hold" grpId="0" nodeType="afterEffect">
                                  <p:stCondLst>
                                    <p:cond delay="1000"/>
                                  </p:stCondLst>
                                  <p:childTnLst>
                                    <p:set>
                                      <p:cBhvr>
                                        <p:cTn id="44" dur="1" fill="hold">
                                          <p:stCondLst>
                                            <p:cond delay="0"/>
                                          </p:stCondLst>
                                        </p:cTn>
                                        <p:tgtEl>
                                          <p:spTgt spid="35"/>
                                        </p:tgtEl>
                                        <p:attrNameLst>
                                          <p:attrName>style.visibility</p:attrName>
                                        </p:attrNameLst>
                                      </p:cBhvr>
                                      <p:to>
                                        <p:strVal val="visible"/>
                                      </p:to>
                                    </p:set>
                                    <p:animEffect transition="in" filter="wheel(1)">
                                      <p:cBhvr>
                                        <p:cTn id="45" dur="3000"/>
                                        <p:tgtEl>
                                          <p:spTgt spid="35"/>
                                        </p:tgtEl>
                                      </p:cBhvr>
                                    </p:animEffect>
                                  </p:childTnLst>
                                </p:cTn>
                              </p:par>
                            </p:childTnLst>
                          </p:cTn>
                        </p:par>
                        <p:par>
                          <p:cTn id="46" fill="hold">
                            <p:stCondLst>
                              <p:cond delay="51500"/>
                            </p:stCondLst>
                            <p:childTnLst>
                              <p:par>
                                <p:cTn id="47" presetID="21" presetClass="entr" presetSubtype="1" fill="hold" grpId="0" nodeType="afterEffect">
                                  <p:stCondLst>
                                    <p:cond delay="1000"/>
                                  </p:stCondLst>
                                  <p:childTnLst>
                                    <p:set>
                                      <p:cBhvr>
                                        <p:cTn id="48" dur="1" fill="hold">
                                          <p:stCondLst>
                                            <p:cond delay="0"/>
                                          </p:stCondLst>
                                        </p:cTn>
                                        <p:tgtEl>
                                          <p:spTgt spid="39"/>
                                        </p:tgtEl>
                                        <p:attrNameLst>
                                          <p:attrName>style.visibility</p:attrName>
                                        </p:attrNameLst>
                                      </p:cBhvr>
                                      <p:to>
                                        <p:strVal val="visible"/>
                                      </p:to>
                                    </p:set>
                                    <p:animEffect transition="in" filter="wheel(1)">
                                      <p:cBhvr>
                                        <p:cTn id="49" dur="3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8" grpId="0" animBg="1"/>
      <p:bldP spid="30" grpId="0" animBg="1"/>
      <p:bldP spid="31" grpId="0" animBg="1"/>
      <p:bldP spid="33" grpId="0" animBg="1"/>
      <p:bldP spid="35" grpId="0" animBg="1"/>
      <p:bldP spid="37"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FBD2-FA01-4258-B6A5-0360E476D14E}"/>
              </a:ext>
            </a:extLst>
          </p:cNvPr>
          <p:cNvSpPr>
            <a:spLocks noGrp="1"/>
          </p:cNvSpPr>
          <p:nvPr>
            <p:ph type="title"/>
          </p:nvPr>
        </p:nvSpPr>
        <p:spPr>
          <a:xfrm>
            <a:off x="461403" y="274112"/>
            <a:ext cx="7505700" cy="954600"/>
          </a:xfrm>
        </p:spPr>
        <p:txBody>
          <a:bodyPr/>
          <a:lstStyle/>
          <a:p>
            <a:r>
              <a:rPr lang="en-US" dirty="0"/>
              <a:t>Before and After Photo Analysis Activity </a:t>
            </a:r>
          </a:p>
        </p:txBody>
      </p:sp>
      <p:sp>
        <p:nvSpPr>
          <p:cNvPr id="3" name="Text Placeholder 2">
            <a:extLst>
              <a:ext uri="{FF2B5EF4-FFF2-40B4-BE49-F238E27FC236}">
                <a16:creationId xmlns:a16="http://schemas.microsoft.com/office/drawing/2014/main" id="{E13D7E68-47B3-416D-94C0-5FA1CD9B53E7}"/>
              </a:ext>
            </a:extLst>
          </p:cNvPr>
          <p:cNvSpPr>
            <a:spLocks noGrp="1"/>
          </p:cNvSpPr>
          <p:nvPr>
            <p:ph type="body" idx="1"/>
          </p:nvPr>
        </p:nvSpPr>
        <p:spPr>
          <a:xfrm>
            <a:off x="1073793" y="885297"/>
            <a:ext cx="3686100" cy="3845167"/>
          </a:xfrm>
        </p:spPr>
        <p:txBody>
          <a:bodyPr/>
          <a:lstStyle/>
          <a:p>
            <a:pPr marL="146050" indent="0">
              <a:buNone/>
            </a:pPr>
            <a:r>
              <a:rPr lang="en-US" dirty="0"/>
              <a:t>E</a:t>
            </a:r>
          </a:p>
        </p:txBody>
      </p:sp>
      <p:sp>
        <p:nvSpPr>
          <p:cNvPr id="4" name="Text Placeholder 3">
            <a:extLst>
              <a:ext uri="{FF2B5EF4-FFF2-40B4-BE49-F238E27FC236}">
                <a16:creationId xmlns:a16="http://schemas.microsoft.com/office/drawing/2014/main" id="{2B272045-8588-4B02-9340-49EC19BA05B4}"/>
              </a:ext>
            </a:extLst>
          </p:cNvPr>
          <p:cNvSpPr>
            <a:spLocks noGrp="1"/>
          </p:cNvSpPr>
          <p:nvPr>
            <p:ph type="body" idx="2"/>
          </p:nvPr>
        </p:nvSpPr>
        <p:spPr>
          <a:xfrm>
            <a:off x="4638675" y="1572126"/>
            <a:ext cx="3686100" cy="2866599"/>
          </a:xfrm>
        </p:spPr>
        <p:txBody>
          <a:bodyPr/>
          <a:lstStyle/>
          <a:p>
            <a:pPr marL="146050" indent="0">
              <a:buNone/>
            </a:pPr>
            <a:r>
              <a:rPr lang="en-US" dirty="0">
                <a:solidFill>
                  <a:schemeClr val="bg2">
                    <a:lumMod val="50000"/>
                  </a:schemeClr>
                </a:solidFill>
                <a:latin typeface="Calibri Light" panose="020F0302020204030204" pitchFamily="34" charset="0"/>
                <a:cs typeface="Calibri Light" panose="020F0302020204030204" pitchFamily="34" charset="0"/>
              </a:rPr>
              <a:t>For the following six photo pairs, answer these questions: </a:t>
            </a:r>
          </a:p>
          <a:p>
            <a:pPr marL="146050" indent="0">
              <a:lnSpc>
                <a:spcPct val="114999"/>
              </a:lnSpc>
              <a:buNone/>
            </a:pPr>
            <a:endParaRPr lang="en-US" dirty="0">
              <a:solidFill>
                <a:schemeClr val="bg2">
                  <a:lumMod val="50000"/>
                </a:schemeClr>
              </a:solidFill>
              <a:latin typeface="Calibri Light" panose="020F0302020204030204" pitchFamily="34" charset="0"/>
              <a:cs typeface="Calibri Light" panose="020F0302020204030204" pitchFamily="34" charset="0"/>
            </a:endParaRPr>
          </a:p>
          <a:p>
            <a:pPr>
              <a:lnSpc>
                <a:spcPct val="114999"/>
              </a:lnSpc>
            </a:pPr>
            <a:r>
              <a:rPr lang="en-US" dirty="0">
                <a:solidFill>
                  <a:schemeClr val="bg2">
                    <a:lumMod val="50000"/>
                  </a:schemeClr>
                </a:solidFill>
                <a:latin typeface="Calibri Light" panose="020F0302020204030204" pitchFamily="34" charset="0"/>
                <a:cs typeface="Calibri Light" panose="020F0302020204030204" pitchFamily="34" charset="0"/>
              </a:rPr>
              <a:t>Which photo reflects the most rapid change? How do you know? </a:t>
            </a:r>
          </a:p>
          <a:p>
            <a:pPr marL="146050" indent="0">
              <a:buNone/>
            </a:pPr>
            <a:r>
              <a:rPr lang="en-US" dirty="0">
                <a:solidFill>
                  <a:schemeClr val="bg2">
                    <a:lumMod val="50000"/>
                  </a:schemeClr>
                </a:solidFill>
                <a:latin typeface="Calibri Light" panose="020F0302020204030204" pitchFamily="34" charset="0"/>
                <a:cs typeface="Calibri Light" panose="020F0302020204030204" pitchFamily="34" charset="0"/>
              </a:rPr>
              <a:t>        </a:t>
            </a:r>
          </a:p>
          <a:p>
            <a:pPr marL="146050" indent="0">
              <a:buNone/>
            </a:pPr>
            <a:endParaRPr lang="en-US" dirty="0">
              <a:solidFill>
                <a:schemeClr val="bg2">
                  <a:lumMod val="50000"/>
                </a:schemeClr>
              </a:solidFill>
              <a:latin typeface="Calibri Light" panose="020F0302020204030204" pitchFamily="34" charset="0"/>
              <a:cs typeface="Calibri Light" panose="020F0302020204030204" pitchFamily="34" charset="0"/>
            </a:endParaRPr>
          </a:p>
          <a:p>
            <a:r>
              <a:rPr lang="en-US" dirty="0">
                <a:solidFill>
                  <a:schemeClr val="bg2">
                    <a:lumMod val="50000"/>
                  </a:schemeClr>
                </a:solidFill>
                <a:latin typeface="Calibri Light" panose="020F0302020204030204" pitchFamily="34" charset="0"/>
                <a:cs typeface="Calibri Light" panose="020F0302020204030204" pitchFamily="34" charset="0"/>
              </a:rPr>
              <a:t>Which photo reflects change caused by human actions?</a:t>
            </a:r>
          </a:p>
          <a:p>
            <a:pPr marL="146050" indent="0">
              <a:buNone/>
            </a:pPr>
            <a:r>
              <a:rPr lang="en-US" dirty="0">
                <a:solidFill>
                  <a:schemeClr val="bg2">
                    <a:lumMod val="50000"/>
                  </a:schemeClr>
                </a:solidFill>
                <a:latin typeface="Calibri Light" panose="020F0302020204030204" pitchFamily="34" charset="0"/>
                <a:cs typeface="Calibri Light" panose="020F0302020204030204" pitchFamily="34" charset="0"/>
              </a:rPr>
              <a:t>        How do you know? </a:t>
            </a:r>
          </a:p>
        </p:txBody>
      </p:sp>
      <p:pic>
        <p:nvPicPr>
          <p:cNvPr id="6" name="Picture 5">
            <a:extLst>
              <a:ext uri="{FF2B5EF4-FFF2-40B4-BE49-F238E27FC236}">
                <a16:creationId xmlns:a16="http://schemas.microsoft.com/office/drawing/2014/main" id="{ACCB1372-43FE-4264-8CE1-C99994D8DF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0989" y="885297"/>
            <a:ext cx="2784973" cy="3770501"/>
          </a:xfrm>
          <a:prstGeom prst="rect">
            <a:avLst/>
          </a:prstGeom>
        </p:spPr>
      </p:pic>
    </p:spTree>
    <p:extLst>
      <p:ext uri="{BB962C8B-B14F-4D97-AF65-F5344CB8AC3E}">
        <p14:creationId xmlns:p14="http://schemas.microsoft.com/office/powerpoint/2010/main" val="3599802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FBD2-FA01-4258-B6A5-0360E476D14E}"/>
              </a:ext>
            </a:extLst>
          </p:cNvPr>
          <p:cNvSpPr>
            <a:spLocks noGrp="1"/>
          </p:cNvSpPr>
          <p:nvPr>
            <p:ph type="title"/>
          </p:nvPr>
        </p:nvSpPr>
        <p:spPr>
          <a:xfrm>
            <a:off x="752400" y="227475"/>
            <a:ext cx="7505700" cy="954600"/>
          </a:xfrm>
        </p:spPr>
        <p:txBody>
          <a:bodyPr/>
          <a:lstStyle/>
          <a:p>
            <a:r>
              <a:rPr lang="en-US" dirty="0"/>
              <a:t>Before and After Photo Analysis Activity </a:t>
            </a:r>
          </a:p>
        </p:txBody>
      </p:sp>
      <p:sp>
        <p:nvSpPr>
          <p:cNvPr id="3" name="Text Placeholder 2">
            <a:extLst>
              <a:ext uri="{FF2B5EF4-FFF2-40B4-BE49-F238E27FC236}">
                <a16:creationId xmlns:a16="http://schemas.microsoft.com/office/drawing/2014/main" id="{E13D7E68-47B3-416D-94C0-5FA1CD9B53E7}"/>
              </a:ext>
            </a:extLst>
          </p:cNvPr>
          <p:cNvSpPr>
            <a:spLocks noGrp="1"/>
          </p:cNvSpPr>
          <p:nvPr>
            <p:ph type="body" idx="1"/>
          </p:nvPr>
        </p:nvSpPr>
        <p:spPr>
          <a:xfrm>
            <a:off x="819150" y="689812"/>
            <a:ext cx="3686100" cy="3748914"/>
          </a:xfrm>
        </p:spPr>
        <p:txBody>
          <a:bodyPr/>
          <a:lstStyle/>
          <a:p>
            <a:pPr marL="146050" indent="0">
              <a:buNone/>
            </a:pPr>
            <a:r>
              <a:rPr lang="en-US" dirty="0"/>
              <a:t>A</a:t>
            </a:r>
          </a:p>
        </p:txBody>
      </p:sp>
      <p:sp>
        <p:nvSpPr>
          <p:cNvPr id="4" name="Text Placeholder 3">
            <a:extLst>
              <a:ext uri="{FF2B5EF4-FFF2-40B4-BE49-F238E27FC236}">
                <a16:creationId xmlns:a16="http://schemas.microsoft.com/office/drawing/2014/main" id="{2B272045-8588-4B02-9340-49EC19BA05B4}"/>
              </a:ext>
            </a:extLst>
          </p:cNvPr>
          <p:cNvSpPr>
            <a:spLocks noGrp="1"/>
          </p:cNvSpPr>
          <p:nvPr>
            <p:ph type="body" idx="2"/>
          </p:nvPr>
        </p:nvSpPr>
        <p:spPr>
          <a:xfrm>
            <a:off x="4638675" y="689812"/>
            <a:ext cx="3686100" cy="3748914"/>
          </a:xfrm>
        </p:spPr>
        <p:txBody>
          <a:bodyPr/>
          <a:lstStyle/>
          <a:p>
            <a:pPr marL="146050" indent="0">
              <a:buNone/>
            </a:pPr>
            <a:r>
              <a:rPr lang="en-US" dirty="0"/>
              <a:t>B</a:t>
            </a:r>
          </a:p>
        </p:txBody>
      </p:sp>
      <p:pic>
        <p:nvPicPr>
          <p:cNvPr id="5" name="Picture 4">
            <a:extLst>
              <a:ext uri="{FF2B5EF4-FFF2-40B4-BE49-F238E27FC236}">
                <a16:creationId xmlns:a16="http://schemas.microsoft.com/office/drawing/2014/main" id="{5C5E4E4B-D028-B34A-8F66-8D93DC3EF9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3734" y="1231411"/>
            <a:ext cx="4154429" cy="2393124"/>
          </a:xfrm>
          <a:prstGeom prst="rect">
            <a:avLst/>
          </a:prstGeom>
        </p:spPr>
      </p:pic>
      <p:sp>
        <p:nvSpPr>
          <p:cNvPr id="7" name="TextBox 6">
            <a:extLst>
              <a:ext uri="{FF2B5EF4-FFF2-40B4-BE49-F238E27FC236}">
                <a16:creationId xmlns:a16="http://schemas.microsoft.com/office/drawing/2014/main" id="{E016D112-AA42-D74F-9CFE-1E72B85E4551}"/>
              </a:ext>
            </a:extLst>
          </p:cNvPr>
          <p:cNvSpPr txBox="1"/>
          <p:nvPr/>
        </p:nvSpPr>
        <p:spPr>
          <a:xfrm>
            <a:off x="409397" y="3624535"/>
            <a:ext cx="2018501" cy="430887"/>
          </a:xfrm>
          <a:prstGeom prst="rect">
            <a:avLst/>
          </a:prstGeom>
          <a:noFill/>
        </p:spPr>
        <p:txBody>
          <a:bodyPr wrap="none" rtlCol="0">
            <a:spAutoFit/>
          </a:bodyPr>
          <a:lstStyle/>
          <a:p>
            <a:r>
              <a:rPr lang="en-US" sz="1300" dirty="0">
                <a:latin typeface="Calibri Light" panose="020F0302020204030204" pitchFamily="34" charset="0"/>
                <a:cs typeface="Calibri Light" panose="020F0302020204030204" pitchFamily="34" charset="0"/>
              </a:rPr>
              <a:t>Lake Powell 2000 and 2005</a:t>
            </a:r>
          </a:p>
          <a:p>
            <a:r>
              <a:rPr lang="en-US" sz="900" dirty="0">
                <a:latin typeface="Calibri Light" panose="020F0302020204030204" pitchFamily="34" charset="0"/>
                <a:cs typeface="Calibri Light" panose="020F0302020204030204" pitchFamily="34" charset="0"/>
              </a:rPr>
              <a:t>Source: NASA</a:t>
            </a:r>
          </a:p>
        </p:txBody>
      </p:sp>
      <p:pic>
        <p:nvPicPr>
          <p:cNvPr id="14" name="Picture 13">
            <a:extLst>
              <a:ext uri="{FF2B5EF4-FFF2-40B4-BE49-F238E27FC236}">
                <a16:creationId xmlns:a16="http://schemas.microsoft.com/office/drawing/2014/main" id="{AF420DD3-19A4-084F-A8CB-3AF3A24E7B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9517" y="1051494"/>
            <a:ext cx="3323904" cy="2892638"/>
          </a:xfrm>
          <a:prstGeom prst="rect">
            <a:avLst/>
          </a:prstGeom>
        </p:spPr>
      </p:pic>
      <p:sp>
        <p:nvSpPr>
          <p:cNvPr id="15" name="TextBox 14">
            <a:extLst>
              <a:ext uri="{FF2B5EF4-FFF2-40B4-BE49-F238E27FC236}">
                <a16:creationId xmlns:a16="http://schemas.microsoft.com/office/drawing/2014/main" id="{D963FD86-8311-0646-804E-FB10B0DE4800}"/>
              </a:ext>
            </a:extLst>
          </p:cNvPr>
          <p:cNvSpPr txBox="1"/>
          <p:nvPr/>
        </p:nvSpPr>
        <p:spPr>
          <a:xfrm>
            <a:off x="4819517" y="3994492"/>
            <a:ext cx="1184940" cy="292388"/>
          </a:xfrm>
          <a:prstGeom prst="rect">
            <a:avLst/>
          </a:prstGeom>
          <a:noFill/>
        </p:spPr>
        <p:txBody>
          <a:bodyPr wrap="none" rtlCol="0">
            <a:spAutoFit/>
          </a:bodyPr>
          <a:lstStyle/>
          <a:p>
            <a:r>
              <a:rPr lang="en-US" sz="1300" dirty="0">
                <a:latin typeface="Calibri" panose="020F0502020204030204" pitchFamily="34" charset="0"/>
                <a:cs typeface="Calibri" panose="020F0502020204030204" pitchFamily="34" charset="0"/>
              </a:rPr>
              <a:t>Colorado River</a:t>
            </a:r>
          </a:p>
        </p:txBody>
      </p:sp>
    </p:spTree>
    <p:extLst>
      <p:ext uri="{BB962C8B-B14F-4D97-AF65-F5344CB8AC3E}">
        <p14:creationId xmlns:p14="http://schemas.microsoft.com/office/powerpoint/2010/main" val="611510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FBD2-FA01-4258-B6A5-0360E476D14E}"/>
              </a:ext>
            </a:extLst>
          </p:cNvPr>
          <p:cNvSpPr>
            <a:spLocks noGrp="1"/>
          </p:cNvSpPr>
          <p:nvPr>
            <p:ph type="title"/>
          </p:nvPr>
        </p:nvSpPr>
        <p:spPr>
          <a:xfrm>
            <a:off x="508183" y="417419"/>
            <a:ext cx="7505700" cy="954600"/>
          </a:xfrm>
        </p:spPr>
        <p:txBody>
          <a:bodyPr/>
          <a:lstStyle/>
          <a:p>
            <a:r>
              <a:rPr lang="en-US" dirty="0"/>
              <a:t>Before and After Photo Analysis Activity </a:t>
            </a:r>
          </a:p>
        </p:txBody>
      </p:sp>
      <p:sp>
        <p:nvSpPr>
          <p:cNvPr id="4" name="Text Placeholder 3">
            <a:extLst>
              <a:ext uri="{FF2B5EF4-FFF2-40B4-BE49-F238E27FC236}">
                <a16:creationId xmlns:a16="http://schemas.microsoft.com/office/drawing/2014/main" id="{2B272045-8588-4B02-9340-49EC19BA05B4}"/>
              </a:ext>
            </a:extLst>
          </p:cNvPr>
          <p:cNvSpPr>
            <a:spLocks noGrp="1"/>
          </p:cNvSpPr>
          <p:nvPr>
            <p:ph type="body" idx="2"/>
          </p:nvPr>
        </p:nvSpPr>
        <p:spPr>
          <a:xfrm>
            <a:off x="4882968" y="1012600"/>
            <a:ext cx="3686100" cy="3813083"/>
          </a:xfrm>
        </p:spPr>
        <p:txBody>
          <a:bodyPr/>
          <a:lstStyle/>
          <a:p>
            <a:pPr marL="146050" indent="0">
              <a:buNone/>
            </a:pPr>
            <a:r>
              <a:rPr lang="en-US" dirty="0"/>
              <a:t>D</a:t>
            </a:r>
          </a:p>
        </p:txBody>
      </p:sp>
      <p:pic>
        <p:nvPicPr>
          <p:cNvPr id="1028" name="Picture 4">
            <a:extLst>
              <a:ext uri="{FF2B5EF4-FFF2-40B4-BE49-F238E27FC236}">
                <a16:creationId xmlns:a16="http://schemas.microsoft.com/office/drawing/2014/main" id="{97A462F6-6019-D645-8412-8422AE56465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70443" y="1070284"/>
            <a:ext cx="2839993" cy="336844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13D7E68-47B3-416D-94C0-5FA1CD9B53E7}"/>
              </a:ext>
            </a:extLst>
          </p:cNvPr>
          <p:cNvSpPr>
            <a:spLocks noGrp="1"/>
          </p:cNvSpPr>
          <p:nvPr>
            <p:ph type="body" idx="1"/>
          </p:nvPr>
        </p:nvSpPr>
        <p:spPr>
          <a:xfrm>
            <a:off x="425659" y="1425001"/>
            <a:ext cx="4670514" cy="2783223"/>
          </a:xfrm>
        </p:spPr>
        <p:txBody>
          <a:bodyPr/>
          <a:lstStyle/>
          <a:p>
            <a:pPr marL="146050" indent="0">
              <a:buNone/>
            </a:pPr>
            <a:r>
              <a:rPr lang="en-US" dirty="0"/>
              <a:t>C</a:t>
            </a:r>
          </a:p>
          <a:p>
            <a:pPr marL="146050" indent="0">
              <a:buNone/>
            </a:pPr>
            <a:endParaRPr lang="en-US" dirty="0"/>
          </a:p>
          <a:p>
            <a:pPr marL="146050" indent="0">
              <a:buNone/>
            </a:pPr>
            <a:endParaRPr lang="en-US" dirty="0">
              <a:solidFill>
                <a:srgbClr val="FFFF00"/>
              </a:solidFill>
            </a:endParaRPr>
          </a:p>
          <a:p>
            <a:pPr marL="146050" indent="0">
              <a:buNone/>
            </a:pPr>
            <a:r>
              <a:rPr lang="en-US" dirty="0">
                <a:solidFill>
                  <a:srgbClr val="FFFF00"/>
                </a:solidFill>
              </a:rPr>
              <a:t>1904			2019</a:t>
            </a:r>
          </a:p>
        </p:txBody>
      </p:sp>
      <p:sp>
        <p:nvSpPr>
          <p:cNvPr id="8" name="TextBox 7">
            <a:extLst>
              <a:ext uri="{FF2B5EF4-FFF2-40B4-BE49-F238E27FC236}">
                <a16:creationId xmlns:a16="http://schemas.microsoft.com/office/drawing/2014/main" id="{5D09D639-DAA1-3040-B3E2-772227782D86}"/>
              </a:ext>
            </a:extLst>
          </p:cNvPr>
          <p:cNvSpPr txBox="1"/>
          <p:nvPr/>
        </p:nvSpPr>
        <p:spPr>
          <a:xfrm>
            <a:off x="656463" y="3485826"/>
            <a:ext cx="2431802" cy="446276"/>
          </a:xfrm>
          <a:prstGeom prst="rect">
            <a:avLst/>
          </a:prstGeom>
          <a:noFill/>
        </p:spPr>
        <p:txBody>
          <a:bodyPr wrap="square" rtlCol="0">
            <a:spAutoFit/>
          </a:bodyPr>
          <a:lstStyle/>
          <a:p>
            <a:r>
              <a:rPr lang="en-US" sz="1300" dirty="0">
                <a:latin typeface="Calibri Light" panose="020F0302020204030204" pitchFamily="34" charset="0"/>
                <a:cs typeface="Calibri Light" panose="020F0302020204030204" pitchFamily="34" charset="0"/>
              </a:rPr>
              <a:t>Santa Cruz River</a:t>
            </a:r>
          </a:p>
          <a:p>
            <a:r>
              <a:rPr lang="en-US" sz="900" dirty="0">
                <a:latin typeface="Calibri Light" panose="020F0302020204030204" pitchFamily="34" charset="0"/>
                <a:cs typeface="Calibri Light" panose="020F0302020204030204" pitchFamily="34" charset="0"/>
              </a:rPr>
              <a:t>Source: Environmental Protection Agency</a:t>
            </a:r>
          </a:p>
        </p:txBody>
      </p:sp>
      <p:pic>
        <p:nvPicPr>
          <p:cNvPr id="9" name="Picture 2" descr="North WITH Water Flow">
            <a:extLst>
              <a:ext uri="{FF2B5EF4-FFF2-40B4-BE49-F238E27FC236}">
                <a16:creationId xmlns:a16="http://schemas.microsoft.com/office/drawing/2014/main" id="{B24F1FE1-2DB2-064C-A6AA-14A64023132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6463" y="1817683"/>
            <a:ext cx="1981200" cy="1498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North DOWNSTREAM of Water Flow">
            <a:extLst>
              <a:ext uri="{FF2B5EF4-FFF2-40B4-BE49-F238E27FC236}">
                <a16:creationId xmlns:a16="http://schemas.microsoft.com/office/drawing/2014/main" id="{C23020E2-6248-154D-A450-F0D31BDCF76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58029" y="1817682"/>
            <a:ext cx="1981201" cy="149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9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DCF9-B3B0-C24E-BCE6-9EBCA207D7B5}"/>
              </a:ext>
            </a:extLst>
          </p:cNvPr>
          <p:cNvSpPr>
            <a:spLocks noGrp="1"/>
          </p:cNvSpPr>
          <p:nvPr>
            <p:ph type="title"/>
          </p:nvPr>
        </p:nvSpPr>
        <p:spPr>
          <a:xfrm>
            <a:off x="540854" y="625454"/>
            <a:ext cx="7505700" cy="954600"/>
          </a:xfrm>
        </p:spPr>
        <p:txBody>
          <a:bodyPr/>
          <a:lstStyle/>
          <a:p>
            <a:r>
              <a:rPr lang="en-US" dirty="0"/>
              <a:t>Before and After Photo Analysis Activity </a:t>
            </a:r>
          </a:p>
        </p:txBody>
      </p:sp>
      <p:sp>
        <p:nvSpPr>
          <p:cNvPr id="3" name="Text Placeholder 2">
            <a:extLst>
              <a:ext uri="{FF2B5EF4-FFF2-40B4-BE49-F238E27FC236}">
                <a16:creationId xmlns:a16="http://schemas.microsoft.com/office/drawing/2014/main" id="{2541D26C-3CBE-6148-8C06-0D61935A2D14}"/>
              </a:ext>
            </a:extLst>
          </p:cNvPr>
          <p:cNvSpPr>
            <a:spLocks noGrp="1"/>
          </p:cNvSpPr>
          <p:nvPr>
            <p:ph type="body" idx="1"/>
          </p:nvPr>
        </p:nvSpPr>
        <p:spPr>
          <a:xfrm>
            <a:off x="1580153" y="1264644"/>
            <a:ext cx="825609" cy="420546"/>
          </a:xfrm>
        </p:spPr>
        <p:txBody>
          <a:bodyPr/>
          <a:lstStyle/>
          <a:p>
            <a:pPr marL="146050" indent="0">
              <a:buNone/>
            </a:pPr>
            <a:r>
              <a:rPr lang="en-US" dirty="0"/>
              <a:t>Lake F</a:t>
            </a:r>
          </a:p>
        </p:txBody>
      </p:sp>
      <p:pic>
        <p:nvPicPr>
          <p:cNvPr id="1026" name="Picture 2">
            <a:extLst>
              <a:ext uri="{FF2B5EF4-FFF2-40B4-BE49-F238E27FC236}">
                <a16:creationId xmlns:a16="http://schemas.microsoft.com/office/drawing/2014/main" id="{5ECDA3CD-95E3-C442-9314-6E8CC2FED39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48954" y="1474917"/>
            <a:ext cx="3846092" cy="288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322573"/>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21059</TotalTime>
  <Words>1131</Words>
  <Application>Microsoft Office PowerPoint</Application>
  <PresentationFormat>On-screen Show (16:9)</PresentationFormat>
  <Paragraphs>131</Paragraphs>
  <Slides>15</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Nunito</vt:lpstr>
      <vt:lpstr>Calibri Light</vt:lpstr>
      <vt:lpstr>Symbol</vt:lpstr>
      <vt:lpstr>Arial</vt:lpstr>
      <vt:lpstr>Calibri</vt:lpstr>
      <vt:lpstr>Shift</vt:lpstr>
      <vt:lpstr>Droughts:  Causes and Types</vt:lpstr>
      <vt:lpstr>What do you know about “Droughts”?</vt:lpstr>
      <vt:lpstr>Drought Research Activity</vt:lpstr>
      <vt:lpstr>Types of Drought: How they are created</vt:lpstr>
      <vt:lpstr>Drought Matching Game</vt:lpstr>
      <vt:lpstr>Before and After Photo Analysis Activity </vt:lpstr>
      <vt:lpstr>Before and After Photo Analysis Activity </vt:lpstr>
      <vt:lpstr>Before and After Photo Analysis Activity </vt:lpstr>
      <vt:lpstr>Before and After Photo Analysis Activity </vt:lpstr>
      <vt:lpstr>Before and After Photo Analysis Activity Worksheet</vt:lpstr>
      <vt:lpstr>Drought Illustrative Model</vt:lpstr>
      <vt:lpstr>Drought Model – Example **do not copy**</vt:lpstr>
      <vt:lpstr>What about droughts would you like to know more about? Is there currently a drought happening in your region?  What type of drought is it?  Ask a family member or friend.</vt:lpstr>
      <vt:lpstr>PowerPoint Presentation</vt:lpstr>
      <vt:lpstr>Author Biographies  Rodrigo Rosalez is a second-year graduate student in the Department of Chemical and Material Engineering (CHME) at NMSU. He obtained his Bachelor Degree at NMSU and is an SBAR Fellow. As a first-generation college student, he wants to continue his academic work to become a community college instructor or a university professor where he will be able to teach others what he learned and encourage students to continue their own education. As an SBAR Fellow, he is proud to work with Cathy Bradley in Lynn Middle School, Las Cruces, NM, to encourage/spread education related to our current situation as well as promoting SBAR in the process.  Cathy Bradley has been teaching middle school science for 10 years with a passion and drive that inspires students to dig further.  Ms. Bradley is licensed in both Special Education and Sciences (K-adult) in the state of New Mexico.  Prior to her educational career, Ms. Bradley was a Medical Technologist for over 20 years, working in medical laboratories performing medical testing using various analyzers and equipment.  She brings in an understanding of skills needed to be successful in science careers and communication as well as an understanding of gathering, analyzing, and using data to predict and modify for best results or performance.   Karina G. Martinez-Molina , is a second year PhD graduate student in the Department of Arid Lands Resource Sciences at the University of Arizona. She earned a bachelor’s degree in Industrial and Environmental Engineering from Sonora State University (Mexico), and a Master’s in Development Practice from the University of Arizona funded by Mexican Ministry of Energy through the National Council for Science and Technology.  She has been working as a Research Associate at the Udall Center for Studies of Public Policy on binational projects focusing on green infrastructure, urban agriculture, renewable energy and society as well as transboundary wastewater management (Mx-US).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 More Than Dirt!</dc:title>
  <dc:creator>NaniPC</dc:creator>
  <cp:lastModifiedBy>Grunberg, Wolfgang - (grunberg)</cp:lastModifiedBy>
  <cp:revision>189</cp:revision>
  <dcterms:modified xsi:type="dcterms:W3CDTF">2021-04-16T00:58:50Z</dcterms:modified>
</cp:coreProperties>
</file>