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7.jpg" ContentType="image/png"/>
  <Override PartName="/ppt/media/image2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58" r:id="rId4"/>
    <p:sldId id="257" r:id="rId5"/>
    <p:sldId id="277" r:id="rId6"/>
    <p:sldId id="283" r:id="rId7"/>
    <p:sldId id="280" r:id="rId8"/>
    <p:sldId id="261" r:id="rId9"/>
    <p:sldId id="270" r:id="rId10"/>
    <p:sldId id="262" r:id="rId11"/>
    <p:sldId id="260" r:id="rId12"/>
    <p:sldId id="267" r:id="rId13"/>
    <p:sldId id="276" r:id="rId14"/>
    <p:sldId id="266" r:id="rId15"/>
    <p:sldId id="259" r:id="rId16"/>
    <p:sldId id="281" r:id="rId17"/>
    <p:sldId id="263" r:id="rId18"/>
    <p:sldId id="265" r:id="rId19"/>
    <p:sldId id="284" r:id="rId20"/>
    <p:sldId id="286" r:id="rId21"/>
    <p:sldId id="279" r:id="rId22"/>
    <p:sldId id="285" r:id="rId23"/>
    <p:sldId id="271" r:id="rId24"/>
    <p:sldId id="275"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54"/>
  </p:normalViewPr>
  <p:slideViewPr>
    <p:cSldViewPr snapToGrid="0" snapToObjects="1">
      <p:cViewPr varScale="1">
        <p:scale>
          <a:sx n="96" d="100"/>
          <a:sy n="96"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4602-E2E2-6E4B-94EC-F5873B26DF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B06CA3-3378-D643-9F71-80D97CD751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074997-2EF0-664E-970F-6C93CDBD844B}"/>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5" name="Footer Placeholder 4">
            <a:extLst>
              <a:ext uri="{FF2B5EF4-FFF2-40B4-BE49-F238E27FC236}">
                <a16:creationId xmlns:a16="http://schemas.microsoft.com/office/drawing/2014/main" id="{AD5D6571-DBE8-7149-9112-BA9BF4248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B2AE4-CC18-F146-9F1B-6E9C36CE1CD8}"/>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22233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C012-7AEA-324B-8DF1-C5372FA37E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28782-F626-5B4D-8139-869BB9CB3A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4F1B5-5767-D440-BB83-6920E7D110F2}"/>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5" name="Footer Placeholder 4">
            <a:extLst>
              <a:ext uri="{FF2B5EF4-FFF2-40B4-BE49-F238E27FC236}">
                <a16:creationId xmlns:a16="http://schemas.microsoft.com/office/drawing/2014/main" id="{C4C1EC1B-6751-0C4D-AFA6-6947A4D1C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7D0F4-1A95-DA43-B10A-F9100911D370}"/>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85835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18AD3F-D67D-804B-8671-39A3E4BB9F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5C4100-A785-CB44-AB70-377DE3292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39CD5-12B7-C545-B78B-FFDF47B5AFEF}"/>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5" name="Footer Placeholder 4">
            <a:extLst>
              <a:ext uri="{FF2B5EF4-FFF2-40B4-BE49-F238E27FC236}">
                <a16:creationId xmlns:a16="http://schemas.microsoft.com/office/drawing/2014/main" id="{2501AFE2-195C-CD44-B66C-BA1C4015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A7FCF-7EE9-8A41-AA5C-64A6165E14D4}"/>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291772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6FE2-2FAE-E545-8928-7F9F82526D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3F7D89-A917-A84A-9A57-B2D68313B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95D65-3C08-3645-A532-05296813D293}"/>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5" name="Footer Placeholder 4">
            <a:extLst>
              <a:ext uri="{FF2B5EF4-FFF2-40B4-BE49-F238E27FC236}">
                <a16:creationId xmlns:a16="http://schemas.microsoft.com/office/drawing/2014/main" id="{32C6683F-288B-324F-9ADE-FD6B32EE3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E0E42-1548-1948-BF3B-160188DD66C2}"/>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667829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4575-2376-4F49-AFAA-9E00311187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A37887-AABE-6F43-A1EE-76C19C95A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3D99C-DA8A-754C-8431-56CFB205B872}"/>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5" name="Footer Placeholder 4">
            <a:extLst>
              <a:ext uri="{FF2B5EF4-FFF2-40B4-BE49-F238E27FC236}">
                <a16:creationId xmlns:a16="http://schemas.microsoft.com/office/drawing/2014/main" id="{4F6B03C1-87BF-EF4B-A57A-8B0ADA913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F1D6F-626C-0A44-BA01-F7A537EEC54E}"/>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253938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8529-2100-6948-B9CA-F1154DF574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F0B0D-B414-F84D-B78F-4CE51D071F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4CD1D-3AF2-0243-ACB8-88F99CF0A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60ADBE-8DD6-F24B-AEDD-D253E6052885}"/>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6" name="Footer Placeholder 5">
            <a:extLst>
              <a:ext uri="{FF2B5EF4-FFF2-40B4-BE49-F238E27FC236}">
                <a16:creationId xmlns:a16="http://schemas.microsoft.com/office/drawing/2014/main" id="{1C804CA2-1291-F54D-AA43-1024A6C08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870BB-DD68-EC4E-9310-53535ACC8C16}"/>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868413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9AC7C-C13A-064F-AD24-3FDB8899A3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46E71-38B2-2B4F-AF9C-0ED22F1DD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1C5B6C-8DF2-E746-B64C-E3ED96BEB7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CE2143-57B0-0A47-B5E9-5F2177AF8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28277-674E-794B-9793-F51F123C27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0D469C-0DBC-514D-95D8-3F672FA50D6E}"/>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8" name="Footer Placeholder 7">
            <a:extLst>
              <a:ext uri="{FF2B5EF4-FFF2-40B4-BE49-F238E27FC236}">
                <a16:creationId xmlns:a16="http://schemas.microsoft.com/office/drawing/2014/main" id="{ECC9056C-A9EA-654E-849D-0D838014EA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F44374-ACB6-F947-87CA-964C5321133A}"/>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36793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74F8-5FA8-8940-88D7-23B7262730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1150B-6F86-984B-956E-9F2EEFC42A36}"/>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4" name="Footer Placeholder 3">
            <a:extLst>
              <a:ext uri="{FF2B5EF4-FFF2-40B4-BE49-F238E27FC236}">
                <a16:creationId xmlns:a16="http://schemas.microsoft.com/office/drawing/2014/main" id="{0D039FDF-8F66-554B-B4A2-6CAEAA8D60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CF9BD6-6FD0-4C45-BE68-590AB9A79AC9}"/>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41074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069DB7-ABA1-F24C-BD95-616D1F0EDE81}"/>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3" name="Footer Placeholder 2">
            <a:extLst>
              <a:ext uri="{FF2B5EF4-FFF2-40B4-BE49-F238E27FC236}">
                <a16:creationId xmlns:a16="http://schemas.microsoft.com/office/drawing/2014/main" id="{11E8BC2D-012D-F846-A24D-970B7203F1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FC78AF-EE71-2F42-AC7A-C20AB2A2C7A9}"/>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156127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6D14-3803-FA4A-BD29-7C981D277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C1CB3D-1D49-D242-AEBD-73BBC5F8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4D228-A9D4-1943-9D00-E3C0BCF00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C511C-A62D-BE48-B3E0-7BD8186C1506}"/>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6" name="Footer Placeholder 5">
            <a:extLst>
              <a:ext uri="{FF2B5EF4-FFF2-40B4-BE49-F238E27FC236}">
                <a16:creationId xmlns:a16="http://schemas.microsoft.com/office/drawing/2014/main" id="{496DC884-CCA1-DE44-A444-E6B7BDB3F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D77E2-2949-1C41-850D-BCDCCEDBE696}"/>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375032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6540-14E3-5347-97C1-009BBF8159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5EB93-7045-014E-8184-BBE66FF606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104563-D963-D242-B199-64C2EFAE1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C2618-05F6-774A-B72A-E317F9F2B01A}"/>
              </a:ext>
            </a:extLst>
          </p:cNvPr>
          <p:cNvSpPr>
            <a:spLocks noGrp="1"/>
          </p:cNvSpPr>
          <p:nvPr>
            <p:ph type="dt" sz="half" idx="10"/>
          </p:nvPr>
        </p:nvSpPr>
        <p:spPr/>
        <p:txBody>
          <a:bodyPr/>
          <a:lstStyle/>
          <a:p>
            <a:fld id="{45CF7423-5CD5-9743-B202-B4D449FF3A3E}" type="datetimeFigureOut">
              <a:rPr lang="en-US" smtClean="0"/>
              <a:t>2/15/2023</a:t>
            </a:fld>
            <a:endParaRPr lang="en-US"/>
          </a:p>
        </p:txBody>
      </p:sp>
      <p:sp>
        <p:nvSpPr>
          <p:cNvPr id="6" name="Footer Placeholder 5">
            <a:extLst>
              <a:ext uri="{FF2B5EF4-FFF2-40B4-BE49-F238E27FC236}">
                <a16:creationId xmlns:a16="http://schemas.microsoft.com/office/drawing/2014/main" id="{C4D2BEA7-95D5-ED45-B3C5-E80CA5482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20062-3D2D-3B4E-927B-30C5595CECFC}"/>
              </a:ext>
            </a:extLst>
          </p:cNvPr>
          <p:cNvSpPr>
            <a:spLocks noGrp="1"/>
          </p:cNvSpPr>
          <p:nvPr>
            <p:ph type="sldNum" sz="quarter" idx="12"/>
          </p:nvPr>
        </p:nvSpPr>
        <p:spPr/>
        <p:txBody>
          <a:bodyPr/>
          <a:lstStyle/>
          <a:p>
            <a:fld id="{9726A8FD-2414-7D4C-8869-A375C29DDDE8}" type="slidenum">
              <a:rPr lang="en-US" smtClean="0"/>
              <a:t>‹#›</a:t>
            </a:fld>
            <a:endParaRPr lang="en-US"/>
          </a:p>
        </p:txBody>
      </p:sp>
    </p:spTree>
    <p:extLst>
      <p:ext uri="{BB962C8B-B14F-4D97-AF65-F5344CB8AC3E}">
        <p14:creationId xmlns:p14="http://schemas.microsoft.com/office/powerpoint/2010/main" val="49442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C8C0D-9CED-404A-AB15-693819452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023EC-4591-754A-A5D7-78C6AA295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03325-E22C-534D-9C72-F6A8B593F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F7423-5CD5-9743-B202-B4D449FF3A3E}" type="datetimeFigureOut">
              <a:rPr lang="en-US" smtClean="0"/>
              <a:t>2/15/2023</a:t>
            </a:fld>
            <a:endParaRPr lang="en-US"/>
          </a:p>
        </p:txBody>
      </p:sp>
      <p:sp>
        <p:nvSpPr>
          <p:cNvPr id="5" name="Footer Placeholder 4">
            <a:extLst>
              <a:ext uri="{FF2B5EF4-FFF2-40B4-BE49-F238E27FC236}">
                <a16:creationId xmlns:a16="http://schemas.microsoft.com/office/drawing/2014/main" id="{71B341A4-06ED-DB4A-98BD-000012E97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ED657D-4E9E-F243-8844-BBE67B78F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A8FD-2414-7D4C-8869-A375C29DDDE8}" type="slidenum">
              <a:rPr lang="en-US" smtClean="0"/>
              <a:t>‹#›</a:t>
            </a:fld>
            <a:endParaRPr lang="en-US"/>
          </a:p>
        </p:txBody>
      </p:sp>
    </p:spTree>
    <p:extLst>
      <p:ext uri="{BB962C8B-B14F-4D97-AF65-F5344CB8AC3E}">
        <p14:creationId xmlns:p14="http://schemas.microsoft.com/office/powerpoint/2010/main" val="410066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662AD-64FD-0248-AEF2-5704E790BCAB}"/>
              </a:ext>
            </a:extLst>
          </p:cNvPr>
          <p:cNvPicPr>
            <a:picLocks noChangeAspect="1"/>
          </p:cNvPicPr>
          <p:nvPr/>
        </p:nvPicPr>
        <p:blipFill>
          <a:blip r:embed="rId2">
            <a:alphaModFix amt="44000"/>
          </a:blip>
          <a:srcRect/>
          <a:stretch/>
        </p:blipFill>
        <p:spPr>
          <a:xfrm>
            <a:off x="-1" y="-21590"/>
            <a:ext cx="12192000" cy="6901179"/>
          </a:xfrm>
          <a:prstGeom prst="rect">
            <a:avLst/>
          </a:prstGeom>
        </p:spPr>
      </p:pic>
      <p:pic>
        <p:nvPicPr>
          <p:cNvPr id="5" name="Content Placeholder 5" descr="A picture containing drawing, game&#10;&#10;Description automatically generated">
            <a:extLst>
              <a:ext uri="{FF2B5EF4-FFF2-40B4-BE49-F238E27FC236}">
                <a16:creationId xmlns:a16="http://schemas.microsoft.com/office/drawing/2014/main" id="{10F3C966-353E-9D40-9276-95EE865301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2458" y="514350"/>
            <a:ext cx="4247084" cy="2503999"/>
          </a:xfrm>
          <a:prstGeom prst="rect">
            <a:avLst/>
          </a:prstGeom>
        </p:spPr>
      </p:pic>
      <p:sp>
        <p:nvSpPr>
          <p:cNvPr id="6" name="Title 1">
            <a:extLst>
              <a:ext uri="{FF2B5EF4-FFF2-40B4-BE49-F238E27FC236}">
                <a16:creationId xmlns:a16="http://schemas.microsoft.com/office/drawing/2014/main" id="{D273A40E-8FA8-DA45-B8B3-B254CBA91DC1}"/>
              </a:ext>
            </a:extLst>
          </p:cNvPr>
          <p:cNvSpPr txBox="1">
            <a:spLocks/>
          </p:cNvSpPr>
          <p:nvPr/>
        </p:nvSpPr>
        <p:spPr>
          <a:xfrm>
            <a:off x="782954" y="2707221"/>
            <a:ext cx="10626091" cy="31559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3200" b="1" dirty="0">
                <a:solidFill>
                  <a:prstClr val="black"/>
                </a:solidFill>
                <a:latin typeface="Calibri Light" panose="020F0302020204030204"/>
              </a:rPr>
            </a:br>
            <a:r>
              <a:rPr lang="en-US" sz="8800" b="1" i="1" dirty="0">
                <a:ln>
                  <a:solidFill>
                    <a:schemeClr val="accent6"/>
                  </a:solidFill>
                </a:ln>
                <a:solidFill>
                  <a:prstClr val="black"/>
                </a:solidFill>
                <a:latin typeface="Calibri Light" panose="020F0302020204030204"/>
              </a:rPr>
              <a:t>Biopolymers: </a:t>
            </a:r>
            <a:br>
              <a:rPr lang="en-US" sz="8800" b="1" i="1" dirty="0">
                <a:ln>
                  <a:solidFill>
                    <a:schemeClr val="accent6"/>
                  </a:solidFill>
                </a:ln>
                <a:solidFill>
                  <a:prstClr val="black"/>
                </a:solidFill>
                <a:latin typeface="Calibri Light" panose="020F0302020204030204"/>
              </a:rPr>
            </a:br>
            <a:r>
              <a:rPr lang="en-US" sz="7200" b="1" i="1" dirty="0">
                <a:ln>
                  <a:solidFill>
                    <a:schemeClr val="accent6"/>
                  </a:solidFill>
                </a:ln>
                <a:solidFill>
                  <a:prstClr val="black"/>
                </a:solidFill>
                <a:latin typeface="Calibri Light" panose="020F0302020204030204"/>
              </a:rPr>
              <a:t>Building Blocks of Life</a:t>
            </a:r>
            <a:br>
              <a:rPr lang="en-US" sz="3200" b="1" i="1" dirty="0">
                <a:solidFill>
                  <a:prstClr val="black"/>
                </a:solidFill>
                <a:latin typeface="Calibri Light" panose="020F0302020204030204"/>
              </a:rPr>
            </a:br>
            <a:br>
              <a:rPr lang="en-US" sz="3200" b="1" i="1" dirty="0">
                <a:solidFill>
                  <a:prstClr val="black"/>
                </a:solidFill>
                <a:latin typeface="Calibri Light" panose="020F0302020204030204"/>
              </a:rPr>
            </a:br>
            <a:endParaRPr lang="en-US" sz="1867"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15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AD8D4C-CCF1-5441-ADA1-FC3C1C421C94}"/>
              </a:ext>
            </a:extLst>
          </p:cNvPr>
          <p:cNvSpPr>
            <a:spLocks noGrp="1"/>
          </p:cNvSpPr>
          <p:nvPr>
            <p:ph idx="1"/>
          </p:nvPr>
        </p:nvSpPr>
        <p:spPr>
          <a:xfrm>
            <a:off x="838199" y="1137382"/>
            <a:ext cx="10871947" cy="4955322"/>
          </a:xfrm>
        </p:spPr>
        <p:txBody>
          <a:bodyPr>
            <a:normAutofit lnSpcReduction="10000"/>
          </a:bodyPr>
          <a:lstStyle/>
          <a:p>
            <a:r>
              <a:rPr lang="en-US" dirty="0"/>
              <a:t>Starch is manufactured in the green leaves of plants from</a:t>
            </a:r>
            <a:r>
              <a:rPr lang="en-US" b="1" dirty="0"/>
              <a:t> glucose produced during photosynthesis</a:t>
            </a:r>
            <a:r>
              <a:rPr lang="en-US" dirty="0"/>
              <a:t> and serves the plant as a reserve food supply.</a:t>
            </a:r>
          </a:p>
          <a:p>
            <a:endParaRPr lang="en-US" dirty="0"/>
          </a:p>
          <a:p>
            <a:endParaRPr lang="en-US" dirty="0"/>
          </a:p>
          <a:p>
            <a:endParaRPr lang="en-US" dirty="0"/>
          </a:p>
          <a:p>
            <a:endParaRPr lang="en-US" dirty="0"/>
          </a:p>
          <a:p>
            <a:endParaRPr lang="en-US" dirty="0"/>
          </a:p>
          <a:p>
            <a:endParaRPr lang="en-US" dirty="0"/>
          </a:p>
          <a:p>
            <a:r>
              <a:rPr lang="en-US" dirty="0"/>
              <a:t>Polysaccharide polymerization uses dehydration to connect glucose monomers. </a:t>
            </a:r>
          </a:p>
        </p:txBody>
      </p:sp>
      <p:sp>
        <p:nvSpPr>
          <p:cNvPr id="5" name="Title 1">
            <a:extLst>
              <a:ext uri="{FF2B5EF4-FFF2-40B4-BE49-F238E27FC236}">
                <a16:creationId xmlns:a16="http://schemas.microsoft.com/office/drawing/2014/main" id="{864DBD11-9E8E-AB42-931C-7ABD917AD733}"/>
              </a:ext>
            </a:extLst>
          </p:cNvPr>
          <p:cNvSpPr>
            <a:spLocks noGrp="1"/>
          </p:cNvSpPr>
          <p:nvPr>
            <p:ph type="title"/>
          </p:nvPr>
        </p:nvSpPr>
        <p:spPr>
          <a:xfrm>
            <a:off x="838200" y="-127480"/>
            <a:ext cx="10515600" cy="1325563"/>
          </a:xfrm>
        </p:spPr>
        <p:txBody>
          <a:bodyPr/>
          <a:lstStyle/>
          <a:p>
            <a:r>
              <a:rPr lang="en-US" dirty="0"/>
              <a:t>How do plants make polymers?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34CA233-82E7-584B-B273-D5D156C93070}"/>
                  </a:ext>
                </a:extLst>
              </p:cNvPr>
              <p:cNvSpPr txBox="1"/>
              <p:nvPr/>
            </p:nvSpPr>
            <p:spPr>
              <a:xfrm>
                <a:off x="2972425" y="2467514"/>
                <a:ext cx="624715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𝑛𝐶</m:t>
                          </m:r>
                        </m:e>
                        <m:sub>
                          <m:r>
                            <a:rPr lang="en-US" sz="2800" b="0" i="1" smtClean="0">
                              <a:latin typeface="Cambria Math" panose="02040503050406030204" pitchFamily="18" charset="0"/>
                            </a:rPr>
                            <m:t>6</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𝐻</m:t>
                          </m:r>
                        </m:e>
                        <m:sub>
                          <m:r>
                            <a:rPr lang="en-US" sz="2800" b="0" i="1" smtClean="0">
                              <a:latin typeface="Cambria Math" panose="02040503050406030204" pitchFamily="18" charset="0"/>
                            </a:rPr>
                            <m:t>12</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𝑂</m:t>
                          </m:r>
                        </m:e>
                        <m:sub>
                          <m:r>
                            <a:rPr lang="en-US" sz="2800" b="0" i="1" smtClean="0">
                              <a:latin typeface="Cambria Math" panose="02040503050406030204" pitchFamily="18" charset="0"/>
                            </a:rPr>
                            <m:t>6</m:t>
                          </m:r>
                        </m:sub>
                      </m:sSub>
                      <m:r>
                        <a:rPr lang="en-US" sz="2800" i="1" smtClean="0">
                          <a:latin typeface="Cambria Math" panose="02040503050406030204" pitchFamily="18" charset="0"/>
                          <a:ea typeface="Cambria Math" panose="02040503050406030204" pitchFamily="18" charset="0"/>
                        </a:rPr>
                        <m:t>→</m:t>
                      </m:r>
                      <m:sSub>
                        <m:sSubPr>
                          <m:ctrlPr>
                            <a:rPr lang="en-US" sz="2800" i="1" smtClean="0">
                              <a:latin typeface="Cambria Math" panose="02040503050406030204" pitchFamily="18" charset="0"/>
                              <a:ea typeface="Cambria Math" panose="02040503050406030204" pitchFamily="18" charset="0"/>
                            </a:rPr>
                          </m:ctrlPr>
                        </m:sSubPr>
                        <m:e>
                          <m:d>
                            <m:dPr>
                              <m:ctrlPr>
                                <a:rPr lang="en-US" sz="2800" i="1" smtClean="0">
                                  <a:latin typeface="Cambria Math" panose="02040503050406030204" pitchFamily="18" charset="0"/>
                                  <a:ea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 </m:t>
                                  </m:r>
                                  <m:r>
                                    <a:rPr lang="en-US" sz="2800" i="1">
                                      <a:latin typeface="Cambria Math" panose="02040503050406030204" pitchFamily="18" charset="0"/>
                                    </a:rPr>
                                    <m:t>𝐶</m:t>
                                  </m:r>
                                </m:e>
                                <m:sub>
                                  <m:r>
                                    <a:rPr lang="en-US" sz="2800" i="1">
                                      <a:latin typeface="Cambria Math" panose="02040503050406030204" pitchFamily="18" charset="0"/>
                                    </a:rPr>
                                    <m:t>6</m:t>
                                  </m:r>
                                </m:sub>
                              </m:sSub>
                              <m:sSub>
                                <m:sSubPr>
                                  <m:ctrlPr>
                                    <a:rPr lang="en-US"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10</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𝑂</m:t>
                                  </m:r>
                                </m:e>
                                <m:sub>
                                  <m:r>
                                    <a:rPr lang="en-US" sz="2800" i="1">
                                      <a:latin typeface="Cambria Math" panose="02040503050406030204" pitchFamily="18" charset="0"/>
                                    </a:rPr>
                                    <m:t>5</m:t>
                                  </m:r>
                                </m:sub>
                              </m:sSub>
                            </m:e>
                          </m:d>
                        </m:e>
                        <m:sub>
                          <m:r>
                            <a:rPr lang="en-US" sz="2800" b="0" i="1" smtClean="0">
                              <a:latin typeface="Cambria Math" panose="02040503050406030204" pitchFamily="18" charset="0"/>
                              <a:ea typeface="Cambria Math" panose="02040503050406030204" pitchFamily="18" charset="0"/>
                            </a:rPr>
                            <m:t>𝑛</m:t>
                          </m:r>
                        </m:sub>
                      </m:sSub>
                      <m:sSub>
                        <m:sSubPr>
                          <m:ctrlPr>
                            <a:rPr lang="en-US" sz="280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𝑛𝐻</m:t>
                          </m:r>
                        </m:e>
                        <m:sub>
                          <m:r>
                            <a:rPr lang="en-US" sz="2800" i="1">
                              <a:latin typeface="Cambria Math" panose="02040503050406030204" pitchFamily="18" charset="0"/>
                              <a:ea typeface="Cambria Math" panose="02040503050406030204" pitchFamily="18" charset="0"/>
                            </a:rPr>
                            <m:t>2</m:t>
                          </m:r>
                        </m:sub>
                      </m:sSub>
                      <m:r>
                        <a:rPr lang="en-US" sz="2800" i="1" smtClean="0">
                          <a:latin typeface="Cambria Math" panose="02040503050406030204" pitchFamily="18" charset="0"/>
                          <a:ea typeface="Cambria Math" panose="02040503050406030204" pitchFamily="18" charset="0"/>
                        </a:rPr>
                        <m:t>𝑂</m:t>
                      </m:r>
                    </m:oMath>
                  </m:oMathPara>
                </a14:m>
                <a:endParaRPr lang="en-US" sz="2800" dirty="0"/>
              </a:p>
            </p:txBody>
          </p:sp>
        </mc:Choice>
        <mc:Fallback xmlns="">
          <p:sp>
            <p:nvSpPr>
              <p:cNvPr id="8" name="TextBox 7">
                <a:extLst>
                  <a:ext uri="{FF2B5EF4-FFF2-40B4-BE49-F238E27FC236}">
                    <a16:creationId xmlns:a16="http://schemas.microsoft.com/office/drawing/2014/main" id="{534CA233-82E7-584B-B273-D5D156C93070}"/>
                  </a:ext>
                </a:extLst>
              </p:cNvPr>
              <p:cNvSpPr txBox="1">
                <a:spLocks noRot="1" noChangeAspect="1" noMove="1" noResize="1" noEditPoints="1" noAdjustHandles="1" noChangeArrowheads="1" noChangeShapeType="1" noTextEdit="1"/>
              </p:cNvSpPr>
              <p:nvPr/>
            </p:nvSpPr>
            <p:spPr>
              <a:xfrm>
                <a:off x="2972425" y="2467514"/>
                <a:ext cx="6247150" cy="430887"/>
              </a:xfrm>
              <a:prstGeom prst="rect">
                <a:avLst/>
              </a:prstGeom>
              <a:blipFill>
                <a:blip r:embed="rId2"/>
                <a:stretch>
                  <a:fillRect t="-8571" b="-34286"/>
                </a:stretch>
              </a:blipFill>
            </p:spPr>
            <p:txBody>
              <a:bodyPr/>
              <a:lstStyle/>
              <a:p>
                <a:r>
                  <a:rPr lang="en-US">
                    <a:noFill/>
                  </a:rPr>
                  <a:t> </a:t>
                </a:r>
              </a:p>
            </p:txBody>
          </p:sp>
        </mc:Fallback>
      </mc:AlternateContent>
      <p:pic>
        <p:nvPicPr>
          <p:cNvPr id="1028" name="Picture 4" descr="Condensation Polymerisation; Glucose to Maltose - YouTube">
            <a:extLst>
              <a:ext uri="{FF2B5EF4-FFF2-40B4-BE49-F238E27FC236}">
                <a16:creationId xmlns:a16="http://schemas.microsoft.com/office/drawing/2014/main" id="{D194F719-A440-9341-8788-976DE0865E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1787" y="3006605"/>
            <a:ext cx="3388426" cy="19059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47D5967-0338-A04D-8302-8C7D6E5B8E08}"/>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10</a:t>
            </a:r>
          </a:p>
        </p:txBody>
      </p:sp>
    </p:spTree>
    <p:extLst>
      <p:ext uri="{BB962C8B-B14F-4D97-AF65-F5344CB8AC3E}">
        <p14:creationId xmlns:p14="http://schemas.microsoft.com/office/powerpoint/2010/main" val="213490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8FDB66-A1E3-8D43-B441-0D2B8064AE49}"/>
              </a:ext>
            </a:extLst>
          </p:cNvPr>
          <p:cNvSpPr txBox="1"/>
          <p:nvPr/>
        </p:nvSpPr>
        <p:spPr>
          <a:xfrm>
            <a:off x="7841671" y="1373785"/>
            <a:ext cx="3429001" cy="4524315"/>
          </a:xfrm>
          <a:prstGeom prst="rect">
            <a:avLst/>
          </a:prstGeom>
          <a:noFill/>
        </p:spPr>
        <p:txBody>
          <a:bodyPr wrap="square" rtlCol="0">
            <a:spAutoFit/>
          </a:bodyPr>
          <a:lstStyle/>
          <a:p>
            <a:pPr algn="ctr"/>
            <a:r>
              <a:rPr lang="en-US" b="1" dirty="0"/>
              <a:t>Starch</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Polysaccharide</a:t>
            </a:r>
          </a:p>
          <a:p>
            <a:pPr algn="ctr"/>
            <a:endParaRPr lang="en-US" b="1" dirty="0"/>
          </a:p>
          <a:p>
            <a:pPr algn="ctr"/>
            <a:endParaRPr lang="en-US" b="1" dirty="0"/>
          </a:p>
          <a:p>
            <a:pPr algn="ctr"/>
            <a:endParaRPr lang="en-US" b="1" dirty="0"/>
          </a:p>
        </p:txBody>
      </p:sp>
      <p:pic>
        <p:nvPicPr>
          <p:cNvPr id="10" name="Picture 4" descr="Study: Potato protein a winner for women">
            <a:extLst>
              <a:ext uri="{FF2B5EF4-FFF2-40B4-BE49-F238E27FC236}">
                <a16:creationId xmlns:a16="http://schemas.microsoft.com/office/drawing/2014/main" id="{4B99ADB8-EF07-F140-B405-CD11D76C26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07929" y="2158332"/>
            <a:ext cx="3448051" cy="23002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11BE18F-A842-D24D-83B5-F8A627563A45}"/>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11</a:t>
            </a:r>
          </a:p>
        </p:txBody>
      </p:sp>
      <p:sp>
        <p:nvSpPr>
          <p:cNvPr id="13" name="TextBox 12">
            <a:extLst>
              <a:ext uri="{FF2B5EF4-FFF2-40B4-BE49-F238E27FC236}">
                <a16:creationId xmlns:a16="http://schemas.microsoft.com/office/drawing/2014/main" id="{F300EA3B-8291-854E-8C85-51777DAB772F}"/>
              </a:ext>
            </a:extLst>
          </p:cNvPr>
          <p:cNvSpPr txBox="1"/>
          <p:nvPr/>
        </p:nvSpPr>
        <p:spPr>
          <a:xfrm>
            <a:off x="755072" y="1642465"/>
            <a:ext cx="3429001" cy="3970318"/>
          </a:xfrm>
          <a:prstGeom prst="rect">
            <a:avLst/>
          </a:prstGeom>
          <a:noFill/>
        </p:spPr>
        <p:txBody>
          <a:bodyPr wrap="square" rtlCol="0">
            <a:spAutoFit/>
          </a:bodyPr>
          <a:lstStyle/>
          <a:p>
            <a:pPr algn="ctr"/>
            <a:r>
              <a:rPr lang="en-US" b="1" dirty="0"/>
              <a:t>Glucose</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A type of sugar</a:t>
            </a:r>
          </a:p>
          <a:p>
            <a:pPr algn="ctr"/>
            <a:endParaRPr lang="en-US" b="1" dirty="0"/>
          </a:p>
        </p:txBody>
      </p:sp>
      <p:sp>
        <p:nvSpPr>
          <p:cNvPr id="15" name="Title 1">
            <a:extLst>
              <a:ext uri="{FF2B5EF4-FFF2-40B4-BE49-F238E27FC236}">
                <a16:creationId xmlns:a16="http://schemas.microsoft.com/office/drawing/2014/main" id="{B70A17F5-BA1D-6C49-A09A-7B5B8A777E6D}"/>
              </a:ext>
            </a:extLst>
          </p:cNvPr>
          <p:cNvSpPr>
            <a:spLocks noGrp="1"/>
          </p:cNvSpPr>
          <p:nvPr>
            <p:ph type="title"/>
          </p:nvPr>
        </p:nvSpPr>
        <p:spPr>
          <a:xfrm>
            <a:off x="838200" y="20214"/>
            <a:ext cx="10515600" cy="1325563"/>
          </a:xfrm>
        </p:spPr>
        <p:txBody>
          <a:bodyPr/>
          <a:lstStyle/>
          <a:p>
            <a:r>
              <a:rPr lang="en-US" dirty="0"/>
              <a:t>Monomer and Polymer Examples</a:t>
            </a:r>
          </a:p>
        </p:txBody>
      </p:sp>
      <p:sp>
        <p:nvSpPr>
          <p:cNvPr id="16" name="Right Arrow 15">
            <a:extLst>
              <a:ext uri="{FF2B5EF4-FFF2-40B4-BE49-F238E27FC236}">
                <a16:creationId xmlns:a16="http://schemas.microsoft.com/office/drawing/2014/main" id="{E90D3704-A4B0-3945-AD88-12EA50539EFC}"/>
              </a:ext>
            </a:extLst>
          </p:cNvPr>
          <p:cNvSpPr/>
          <p:nvPr/>
        </p:nvSpPr>
        <p:spPr>
          <a:xfrm>
            <a:off x="4588254" y="2998894"/>
            <a:ext cx="3253417" cy="619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6F2A48D-D345-A64F-B336-ED4F32A65AF9}"/>
              </a:ext>
            </a:extLst>
          </p:cNvPr>
          <p:cNvSpPr txBox="1"/>
          <p:nvPr/>
        </p:nvSpPr>
        <p:spPr>
          <a:xfrm>
            <a:off x="1668362" y="5428117"/>
            <a:ext cx="1793174" cy="369332"/>
          </a:xfrm>
          <a:prstGeom prst="rect">
            <a:avLst/>
          </a:prstGeom>
          <a:noFill/>
        </p:spPr>
        <p:txBody>
          <a:bodyPr wrap="square" rtlCol="0">
            <a:spAutoFit/>
          </a:bodyPr>
          <a:lstStyle/>
          <a:p>
            <a:pPr algn="ctr"/>
            <a:r>
              <a:rPr lang="en-US" b="1" dirty="0"/>
              <a:t>Monomer </a:t>
            </a:r>
          </a:p>
        </p:txBody>
      </p:sp>
      <p:sp>
        <p:nvSpPr>
          <p:cNvPr id="18" name="TextBox 17">
            <a:extLst>
              <a:ext uri="{FF2B5EF4-FFF2-40B4-BE49-F238E27FC236}">
                <a16:creationId xmlns:a16="http://schemas.microsoft.com/office/drawing/2014/main" id="{C95547D6-2F94-C348-ABE3-57035D0787C3}"/>
              </a:ext>
            </a:extLst>
          </p:cNvPr>
          <p:cNvSpPr txBox="1"/>
          <p:nvPr/>
        </p:nvSpPr>
        <p:spPr>
          <a:xfrm>
            <a:off x="8564208" y="5299549"/>
            <a:ext cx="1793174" cy="369332"/>
          </a:xfrm>
          <a:prstGeom prst="rect">
            <a:avLst/>
          </a:prstGeom>
          <a:noFill/>
        </p:spPr>
        <p:txBody>
          <a:bodyPr wrap="square" rtlCol="0">
            <a:spAutoFit/>
          </a:bodyPr>
          <a:lstStyle/>
          <a:p>
            <a:pPr algn="ctr"/>
            <a:r>
              <a:rPr lang="en-US" b="1" dirty="0"/>
              <a:t>Polymer </a:t>
            </a:r>
          </a:p>
        </p:txBody>
      </p:sp>
      <p:pic>
        <p:nvPicPr>
          <p:cNvPr id="2052" name="Picture 4" descr="Glucose - Wikipedia">
            <a:extLst>
              <a:ext uri="{FF2B5EF4-FFF2-40B4-BE49-F238E27FC236}">
                <a16:creationId xmlns:a16="http://schemas.microsoft.com/office/drawing/2014/main" id="{1FAAB171-CE48-5649-98D9-81D9215E7E6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53787" y="2249683"/>
            <a:ext cx="2422324" cy="262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16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FB3529A4-2D98-C247-A531-72B9E77EE71A}"/>
              </a:ext>
            </a:extLst>
          </p:cNvPr>
          <p:cNvSpPr txBox="1">
            <a:spLocks/>
          </p:cNvSpPr>
          <p:nvPr/>
        </p:nvSpPr>
        <p:spPr>
          <a:xfrm>
            <a:off x="3764280" y="492305"/>
            <a:ext cx="4663440" cy="640080"/>
          </a:xfrm>
          <a:prstGeom prst="rect">
            <a:avLst/>
          </a:prstGeom>
        </p:spPr>
        <p:txBody>
          <a:bodyPr>
            <a:normAutofit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None/>
            </a:pPr>
            <a:r>
              <a:rPr lang="en-US" sz="3600" b="1" dirty="0"/>
              <a:t>GUAYULE </a:t>
            </a:r>
          </a:p>
        </p:txBody>
      </p:sp>
      <p:pic>
        <p:nvPicPr>
          <p:cNvPr id="5" name="Picture 4">
            <a:extLst>
              <a:ext uri="{FF2B5EF4-FFF2-40B4-BE49-F238E27FC236}">
                <a16:creationId xmlns:a16="http://schemas.microsoft.com/office/drawing/2014/main" id="{FEBD3982-4EBB-D94D-95EA-925404D8A5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9822" y="2043072"/>
            <a:ext cx="3289223" cy="2466918"/>
          </a:xfrm>
          <a:prstGeom prst="rect">
            <a:avLst/>
          </a:prstGeom>
          <a:ln>
            <a:solidFill>
              <a:schemeClr val="tx1"/>
            </a:solidFill>
          </a:ln>
        </p:spPr>
      </p:pic>
      <p:pic>
        <p:nvPicPr>
          <p:cNvPr id="6" name="Picture 5" descr="A picture containing wall, black, metalware&#10;&#10;Description automatically generated">
            <a:extLst>
              <a:ext uri="{FF2B5EF4-FFF2-40B4-BE49-F238E27FC236}">
                <a16:creationId xmlns:a16="http://schemas.microsoft.com/office/drawing/2014/main" id="{04D67DF8-AB46-614D-B164-44DEC5E7AA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632819" y="2101529"/>
            <a:ext cx="3133340" cy="2350004"/>
          </a:xfrm>
          <a:prstGeom prst="rect">
            <a:avLst/>
          </a:prstGeom>
          <a:ln>
            <a:solidFill>
              <a:schemeClr val="tx1"/>
            </a:solidFill>
          </a:ln>
        </p:spPr>
      </p:pic>
      <p:pic>
        <p:nvPicPr>
          <p:cNvPr id="7" name="Picture 6" descr="Bridgestone Americas History">
            <a:extLst>
              <a:ext uri="{FF2B5EF4-FFF2-40B4-BE49-F238E27FC236}">
                <a16:creationId xmlns:a16="http://schemas.microsoft.com/office/drawing/2014/main" id="{3D2A5B55-7312-8D43-85E6-80B37F42F0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2061" y="2043072"/>
            <a:ext cx="3083649" cy="24669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0FEF17F-B830-CE41-8AF3-E11899BACAFA}"/>
              </a:ext>
            </a:extLst>
          </p:cNvPr>
          <p:cNvSpPr txBox="1"/>
          <p:nvPr/>
        </p:nvSpPr>
        <p:spPr>
          <a:xfrm>
            <a:off x="1272209" y="5160417"/>
            <a:ext cx="9593501" cy="954107"/>
          </a:xfrm>
          <a:prstGeom prst="rect">
            <a:avLst/>
          </a:prstGeom>
          <a:noFill/>
        </p:spPr>
        <p:txBody>
          <a:bodyPr wrap="square" rtlCol="0">
            <a:spAutoFit/>
          </a:bodyPr>
          <a:lstStyle/>
          <a:p>
            <a:pPr algn="ctr"/>
            <a:r>
              <a:rPr lang="en-US" sz="2800" b="1" dirty="0">
                <a:solidFill>
                  <a:schemeClr val="accent5">
                    <a:lumMod val="50000"/>
                  </a:schemeClr>
                </a:solidFill>
              </a:rPr>
              <a:t>Guayule shrubs produce natural rubber polymers called polyisoprene that can be used for tires or latex gloves.</a:t>
            </a:r>
          </a:p>
        </p:txBody>
      </p:sp>
      <p:sp>
        <p:nvSpPr>
          <p:cNvPr id="10" name="TextBox 9">
            <a:extLst>
              <a:ext uri="{FF2B5EF4-FFF2-40B4-BE49-F238E27FC236}">
                <a16:creationId xmlns:a16="http://schemas.microsoft.com/office/drawing/2014/main" id="{73D027B4-FD47-9744-AD6F-182AD2373648}"/>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12</a:t>
            </a:r>
          </a:p>
        </p:txBody>
      </p:sp>
    </p:spTree>
    <p:extLst>
      <p:ext uri="{BB962C8B-B14F-4D97-AF65-F5344CB8AC3E}">
        <p14:creationId xmlns:p14="http://schemas.microsoft.com/office/powerpoint/2010/main" val="403754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7B67C7-C096-F94B-B738-2D21722A3BB1}"/>
              </a:ext>
            </a:extLst>
          </p:cNvPr>
          <p:cNvSpPr>
            <a:spLocks noGrp="1"/>
          </p:cNvSpPr>
          <p:nvPr>
            <p:ph idx="1"/>
          </p:nvPr>
        </p:nvSpPr>
        <p:spPr>
          <a:xfrm>
            <a:off x="838200" y="1253331"/>
            <a:ext cx="10515600" cy="4351338"/>
          </a:xfrm>
        </p:spPr>
        <p:txBody>
          <a:bodyPr/>
          <a:lstStyle/>
          <a:p>
            <a:r>
              <a:rPr lang="en-US" dirty="0"/>
              <a:t>Natural rubber from </a:t>
            </a:r>
            <a:r>
              <a:rPr lang="en-US" dirty="0" err="1"/>
              <a:t>Hevea</a:t>
            </a:r>
            <a:r>
              <a:rPr lang="en-US" dirty="0"/>
              <a:t> rubber trees are made from </a:t>
            </a:r>
            <a:r>
              <a:rPr lang="en-US" b="1" dirty="0"/>
              <a:t>n-isoprene monomers</a:t>
            </a:r>
            <a:r>
              <a:rPr lang="en-US" dirty="0"/>
              <a:t> to form </a:t>
            </a:r>
            <a:r>
              <a:rPr lang="en-US" b="1" dirty="0"/>
              <a:t>polyisoprene (rubber).</a:t>
            </a:r>
            <a:endParaRPr lang="en-US" dirty="0"/>
          </a:p>
          <a:p>
            <a:endParaRPr lang="en-US" b="1" dirty="0"/>
          </a:p>
          <a:p>
            <a:pPr marL="0" indent="0">
              <a:buNone/>
            </a:pPr>
            <a:endParaRPr lang="en-US" b="1" dirty="0"/>
          </a:p>
        </p:txBody>
      </p:sp>
      <p:sp>
        <p:nvSpPr>
          <p:cNvPr id="4" name="Title 1">
            <a:extLst>
              <a:ext uri="{FF2B5EF4-FFF2-40B4-BE49-F238E27FC236}">
                <a16:creationId xmlns:a16="http://schemas.microsoft.com/office/drawing/2014/main" id="{8B0AA16F-C4B5-4C45-84B8-2824A85F27F7}"/>
              </a:ext>
            </a:extLst>
          </p:cNvPr>
          <p:cNvSpPr>
            <a:spLocks noGrp="1"/>
          </p:cNvSpPr>
          <p:nvPr>
            <p:ph type="title"/>
          </p:nvPr>
        </p:nvSpPr>
        <p:spPr>
          <a:xfrm>
            <a:off x="838200" y="18255"/>
            <a:ext cx="10515600" cy="1325563"/>
          </a:xfrm>
        </p:spPr>
        <p:txBody>
          <a:bodyPr/>
          <a:lstStyle/>
          <a:p>
            <a:r>
              <a:rPr lang="en-US" dirty="0"/>
              <a:t>How do plants make polymers?</a:t>
            </a:r>
          </a:p>
        </p:txBody>
      </p:sp>
      <p:pic>
        <p:nvPicPr>
          <p:cNvPr id="1026" name="Picture 2" descr="What is the monomer of natural rubber? - A Plus Topper">
            <a:extLst>
              <a:ext uri="{FF2B5EF4-FFF2-40B4-BE49-F238E27FC236}">
                <a16:creationId xmlns:a16="http://schemas.microsoft.com/office/drawing/2014/main" id="{E1073EA5-04CE-C347-ACBE-BADAC80464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34513" y="3004457"/>
            <a:ext cx="5666487" cy="21436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C689802-C8F6-9B42-8749-7D4388E3EB58}"/>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13</a:t>
            </a:r>
          </a:p>
        </p:txBody>
      </p:sp>
    </p:spTree>
    <p:extLst>
      <p:ext uri="{BB962C8B-B14F-4D97-AF65-F5344CB8AC3E}">
        <p14:creationId xmlns:p14="http://schemas.microsoft.com/office/powerpoint/2010/main" val="270675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FA3745F-3A5F-4F44-9840-549DBD043BBF}"/>
              </a:ext>
            </a:extLst>
          </p:cNvPr>
          <p:cNvSpPr txBox="1">
            <a:spLocks/>
          </p:cNvSpPr>
          <p:nvPr/>
        </p:nvSpPr>
        <p:spPr>
          <a:xfrm>
            <a:off x="934305" y="365186"/>
            <a:ext cx="10272822" cy="970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t>Special Plant Polymers for Arid Regions </a:t>
            </a:r>
          </a:p>
        </p:txBody>
      </p:sp>
      <p:pic>
        <p:nvPicPr>
          <p:cNvPr id="5" name="Content Placeholder 15">
            <a:extLst>
              <a:ext uri="{FF2B5EF4-FFF2-40B4-BE49-F238E27FC236}">
                <a16:creationId xmlns:a16="http://schemas.microsoft.com/office/drawing/2014/main" id="{960ECAE2-6416-F348-A9AB-4BF5FE1273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57955" y="2283591"/>
            <a:ext cx="3272906" cy="2454680"/>
          </a:xfrm>
          <a:prstGeom prst="rect">
            <a:avLst/>
          </a:prstGeom>
          <a:ln>
            <a:solidFill>
              <a:schemeClr val="tx1"/>
            </a:solidFill>
          </a:ln>
        </p:spPr>
      </p:pic>
      <p:pic>
        <p:nvPicPr>
          <p:cNvPr id="6" name="Picture 4" descr="Judee's Guar Gum Powder Gluten Free 10 oz (24 Oz Also) - USA Packaged &amp;  Filled - Great for Low-Carb, Food Safe Thickening Agent, Keto, &amp; Ice Cream  Recipes - Dedicated Gluten">
            <a:extLst>
              <a:ext uri="{FF2B5EF4-FFF2-40B4-BE49-F238E27FC236}">
                <a16:creationId xmlns:a16="http://schemas.microsoft.com/office/drawing/2014/main" id="{EFC09368-B9ED-B44C-A6C0-44855C2EFB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3945" y="1874478"/>
            <a:ext cx="2454679" cy="3272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Listeria traced to 2nd Blue Bell ice cream production plant – Minden  Press-Herald">
            <a:extLst>
              <a:ext uri="{FF2B5EF4-FFF2-40B4-BE49-F238E27FC236}">
                <a16:creationId xmlns:a16="http://schemas.microsoft.com/office/drawing/2014/main" id="{74774A73-EEAA-CA4C-BEAE-B4AB6E18E5D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09821" y="1792548"/>
            <a:ext cx="2454679" cy="32729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6615D831-5480-5046-9D02-F986E7408EE8}"/>
              </a:ext>
            </a:extLst>
          </p:cNvPr>
          <p:cNvSpPr txBox="1">
            <a:spLocks/>
          </p:cNvSpPr>
          <p:nvPr/>
        </p:nvSpPr>
        <p:spPr>
          <a:xfrm>
            <a:off x="1067068" y="5318245"/>
            <a:ext cx="10272822" cy="97095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5">
                    <a:lumMod val="50000"/>
                  </a:schemeClr>
                </a:solidFill>
              </a:rPr>
              <a:t>Guar is grown for the unique polymer in seeds. Guar gum is a kind of polysaccharide used in ice cream as a thickener.</a:t>
            </a:r>
          </a:p>
        </p:txBody>
      </p:sp>
      <p:sp>
        <p:nvSpPr>
          <p:cNvPr id="9" name="Arrow: Right 7">
            <a:extLst>
              <a:ext uri="{FF2B5EF4-FFF2-40B4-BE49-F238E27FC236}">
                <a16:creationId xmlns:a16="http://schemas.microsoft.com/office/drawing/2014/main" id="{80BC417B-052A-A24E-98FE-0D8BD1E25A73}"/>
              </a:ext>
            </a:extLst>
          </p:cNvPr>
          <p:cNvSpPr/>
          <p:nvPr/>
        </p:nvSpPr>
        <p:spPr>
          <a:xfrm>
            <a:off x="3780890" y="2866490"/>
            <a:ext cx="863029" cy="482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7">
            <a:extLst>
              <a:ext uri="{FF2B5EF4-FFF2-40B4-BE49-F238E27FC236}">
                <a16:creationId xmlns:a16="http://schemas.microsoft.com/office/drawing/2014/main" id="{427498DE-ACBD-C243-918D-8D797CACCE67}"/>
              </a:ext>
            </a:extLst>
          </p:cNvPr>
          <p:cNvSpPr/>
          <p:nvPr/>
        </p:nvSpPr>
        <p:spPr>
          <a:xfrm>
            <a:off x="7548080" y="2864179"/>
            <a:ext cx="863029" cy="482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51C21043-E7ED-CA4B-9206-7ED48EB7CAE4}"/>
              </a:ext>
            </a:extLst>
          </p:cNvPr>
          <p:cNvSpPr txBox="1">
            <a:spLocks/>
          </p:cNvSpPr>
          <p:nvPr/>
        </p:nvSpPr>
        <p:spPr>
          <a:xfrm>
            <a:off x="991678" y="1218137"/>
            <a:ext cx="10272822" cy="970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Guar</a:t>
            </a:r>
          </a:p>
        </p:txBody>
      </p:sp>
      <p:sp>
        <p:nvSpPr>
          <p:cNvPr id="13" name="TextBox 12">
            <a:extLst>
              <a:ext uri="{FF2B5EF4-FFF2-40B4-BE49-F238E27FC236}">
                <a16:creationId xmlns:a16="http://schemas.microsoft.com/office/drawing/2014/main" id="{98BF2978-0B81-E242-86B7-361E43002C41}"/>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14</a:t>
            </a:r>
          </a:p>
        </p:txBody>
      </p:sp>
    </p:spTree>
    <p:extLst>
      <p:ext uri="{BB962C8B-B14F-4D97-AF65-F5344CB8AC3E}">
        <p14:creationId xmlns:p14="http://schemas.microsoft.com/office/powerpoint/2010/main" val="213930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C23C94A-CA4B-1A45-87F3-C312CB1ADC4E}"/>
              </a:ext>
            </a:extLst>
          </p:cNvPr>
          <p:cNvSpPr>
            <a:spLocks noGrp="1"/>
          </p:cNvSpPr>
          <p:nvPr>
            <p:ph type="title"/>
          </p:nvPr>
        </p:nvSpPr>
        <p:spPr>
          <a:xfrm>
            <a:off x="838200" y="18255"/>
            <a:ext cx="10515600" cy="1325563"/>
          </a:xfrm>
        </p:spPr>
        <p:txBody>
          <a:bodyPr/>
          <a:lstStyle/>
          <a:p>
            <a:r>
              <a:rPr lang="en-US" dirty="0"/>
              <a:t>Monomer and Polymer Examples</a:t>
            </a:r>
          </a:p>
        </p:txBody>
      </p:sp>
      <p:sp>
        <p:nvSpPr>
          <p:cNvPr id="5" name="TextBox 4">
            <a:extLst>
              <a:ext uri="{FF2B5EF4-FFF2-40B4-BE49-F238E27FC236}">
                <a16:creationId xmlns:a16="http://schemas.microsoft.com/office/drawing/2014/main" id="{A7B7799B-E7A7-1949-B016-2215070F4909}"/>
              </a:ext>
            </a:extLst>
          </p:cNvPr>
          <p:cNvSpPr txBox="1"/>
          <p:nvPr/>
        </p:nvSpPr>
        <p:spPr>
          <a:xfrm>
            <a:off x="5855368" y="625642"/>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530EE2A3-D799-0C49-B6FC-30F6AFB654BB}"/>
              </a:ext>
            </a:extLst>
          </p:cNvPr>
          <p:cNvSpPr txBox="1"/>
          <p:nvPr/>
        </p:nvSpPr>
        <p:spPr>
          <a:xfrm>
            <a:off x="886442" y="1761219"/>
            <a:ext cx="3429001" cy="4247317"/>
          </a:xfrm>
          <a:prstGeom prst="rect">
            <a:avLst/>
          </a:prstGeom>
          <a:noFill/>
        </p:spPr>
        <p:txBody>
          <a:bodyPr wrap="square" rtlCol="0">
            <a:spAutoFit/>
          </a:bodyPr>
          <a:lstStyle/>
          <a:p>
            <a:pPr algn="ctr"/>
            <a:r>
              <a:rPr lang="en-US" b="1" dirty="0"/>
              <a:t>A molecule of ethylene</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Part of crude oil</a:t>
            </a:r>
          </a:p>
          <a:p>
            <a:pPr algn="ctr"/>
            <a:endParaRPr lang="en-US" b="1" dirty="0"/>
          </a:p>
          <a:p>
            <a:pPr algn="ctr"/>
            <a:endParaRPr lang="en-US" b="1" dirty="0"/>
          </a:p>
        </p:txBody>
      </p:sp>
      <p:pic>
        <p:nvPicPr>
          <p:cNvPr id="15" name="Picture 2">
            <a:extLst>
              <a:ext uri="{FF2B5EF4-FFF2-40B4-BE49-F238E27FC236}">
                <a16:creationId xmlns:a16="http://schemas.microsoft.com/office/drawing/2014/main" id="{9D3EE405-617F-D64E-ADA4-0EC7C83961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40333" y="2453801"/>
            <a:ext cx="2721217" cy="21404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09CA74-5968-5642-802A-02DCE87871C4}"/>
              </a:ext>
            </a:extLst>
          </p:cNvPr>
          <p:cNvSpPr txBox="1"/>
          <p:nvPr/>
        </p:nvSpPr>
        <p:spPr>
          <a:xfrm>
            <a:off x="7793215" y="1594965"/>
            <a:ext cx="3429001" cy="4247317"/>
          </a:xfrm>
          <a:prstGeom prst="rect">
            <a:avLst/>
          </a:prstGeom>
          <a:noFill/>
        </p:spPr>
        <p:txBody>
          <a:bodyPr wrap="square" rtlCol="0">
            <a:spAutoFit/>
          </a:bodyPr>
          <a:lstStyle/>
          <a:p>
            <a:pPr algn="ctr"/>
            <a:r>
              <a:rPr lang="en-US" b="1" dirty="0"/>
              <a:t>Products formed by ethylene</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1" dirty="0"/>
              <a:t>Polyethylene</a:t>
            </a:r>
          </a:p>
          <a:p>
            <a:pPr algn="ctr"/>
            <a:endParaRPr lang="en-US" b="1" dirty="0"/>
          </a:p>
        </p:txBody>
      </p:sp>
      <p:pic>
        <p:nvPicPr>
          <p:cNvPr id="19" name="Picture 2" descr="Products Made From Ethylene | The Allegheny Front">
            <a:extLst>
              <a:ext uri="{FF2B5EF4-FFF2-40B4-BE49-F238E27FC236}">
                <a16:creationId xmlns:a16="http://schemas.microsoft.com/office/drawing/2014/main" id="{A60B7E7D-1C23-0446-92F7-4679CF3BF5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33923" y="2149786"/>
            <a:ext cx="3747586" cy="2935121"/>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991D938E-D5B3-9B4B-9953-171F2CC31DDE}"/>
              </a:ext>
            </a:extLst>
          </p:cNvPr>
          <p:cNvSpPr/>
          <p:nvPr/>
        </p:nvSpPr>
        <p:spPr>
          <a:xfrm>
            <a:off x="4180536" y="3265714"/>
            <a:ext cx="3253417" cy="619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C4D16B-2B4D-6446-917F-F0909F5BAB8B}"/>
              </a:ext>
            </a:extLst>
          </p:cNvPr>
          <p:cNvSpPr txBox="1"/>
          <p:nvPr/>
        </p:nvSpPr>
        <p:spPr>
          <a:xfrm>
            <a:off x="1705329" y="5823870"/>
            <a:ext cx="1793174" cy="369332"/>
          </a:xfrm>
          <a:prstGeom prst="rect">
            <a:avLst/>
          </a:prstGeom>
          <a:noFill/>
        </p:spPr>
        <p:txBody>
          <a:bodyPr wrap="square" rtlCol="0">
            <a:spAutoFit/>
          </a:bodyPr>
          <a:lstStyle/>
          <a:p>
            <a:pPr algn="ctr"/>
            <a:r>
              <a:rPr lang="en-US" b="1" dirty="0"/>
              <a:t>Monomer </a:t>
            </a:r>
          </a:p>
        </p:txBody>
      </p:sp>
      <p:sp>
        <p:nvSpPr>
          <p:cNvPr id="20" name="TextBox 19">
            <a:extLst>
              <a:ext uri="{FF2B5EF4-FFF2-40B4-BE49-F238E27FC236}">
                <a16:creationId xmlns:a16="http://schemas.microsoft.com/office/drawing/2014/main" id="{921AFCCA-055C-A648-B684-1B4C8C1D853B}"/>
              </a:ext>
            </a:extLst>
          </p:cNvPr>
          <p:cNvSpPr txBox="1"/>
          <p:nvPr/>
        </p:nvSpPr>
        <p:spPr>
          <a:xfrm>
            <a:off x="8611128" y="5802411"/>
            <a:ext cx="1793174" cy="369332"/>
          </a:xfrm>
          <a:prstGeom prst="rect">
            <a:avLst/>
          </a:prstGeom>
          <a:noFill/>
        </p:spPr>
        <p:txBody>
          <a:bodyPr wrap="square" rtlCol="0">
            <a:spAutoFit/>
          </a:bodyPr>
          <a:lstStyle/>
          <a:p>
            <a:pPr algn="ctr"/>
            <a:r>
              <a:rPr lang="en-US" b="1" dirty="0"/>
              <a:t>Polymer </a:t>
            </a:r>
          </a:p>
        </p:txBody>
      </p:sp>
      <p:sp>
        <p:nvSpPr>
          <p:cNvPr id="6" name="TextBox 5">
            <a:extLst>
              <a:ext uri="{FF2B5EF4-FFF2-40B4-BE49-F238E27FC236}">
                <a16:creationId xmlns:a16="http://schemas.microsoft.com/office/drawing/2014/main" id="{28E9A26E-6D8C-9E77-DADA-CDA8F273F0B4}"/>
              </a:ext>
            </a:extLst>
          </p:cNvPr>
          <p:cNvSpPr txBox="1"/>
          <p:nvPr/>
        </p:nvSpPr>
        <p:spPr>
          <a:xfrm>
            <a:off x="482600" y="61912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Slide 15</a:t>
            </a:r>
            <a:endParaRPr lang="en-US" dirty="0"/>
          </a:p>
        </p:txBody>
      </p:sp>
    </p:spTree>
    <p:extLst>
      <p:ext uri="{BB962C8B-B14F-4D97-AF65-F5344CB8AC3E}">
        <p14:creationId xmlns:p14="http://schemas.microsoft.com/office/powerpoint/2010/main" val="100021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222B4-066F-9045-B9EA-A0C1609F31FC}"/>
              </a:ext>
            </a:extLst>
          </p:cNvPr>
          <p:cNvSpPr/>
          <p:nvPr/>
        </p:nvSpPr>
        <p:spPr>
          <a:xfrm>
            <a:off x="829373" y="533218"/>
            <a:ext cx="5009448" cy="523220"/>
          </a:xfrm>
          <a:prstGeom prst="rect">
            <a:avLst/>
          </a:prstGeom>
        </p:spPr>
        <p:txBody>
          <a:bodyPr wrap="none">
            <a:spAutoFit/>
          </a:bodyPr>
          <a:lstStyle/>
          <a:p>
            <a:r>
              <a:rPr lang="en-US" sz="2800" dirty="0"/>
              <a:t>Take this hammer as an example:</a:t>
            </a:r>
          </a:p>
        </p:txBody>
      </p:sp>
      <p:pic>
        <p:nvPicPr>
          <p:cNvPr id="7" name="Picture 2" descr="Hammer - Wikipedia">
            <a:extLst>
              <a:ext uri="{FF2B5EF4-FFF2-40B4-BE49-F238E27FC236}">
                <a16:creationId xmlns:a16="http://schemas.microsoft.com/office/drawing/2014/main" id="{F784B74F-D6FF-A849-A158-BB08A1BD9A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829373" y="1651583"/>
            <a:ext cx="5440145" cy="2461665"/>
          </a:xfrm>
          <a:prstGeom prst="rect">
            <a:avLst/>
          </a:prstGeom>
          <a:solidFill>
            <a:srgbClr val="FFFFFF"/>
          </a:solidFill>
        </p:spPr>
      </p:pic>
      <p:sp>
        <p:nvSpPr>
          <p:cNvPr id="8" name="Content Placeholder 3">
            <a:extLst>
              <a:ext uri="{FF2B5EF4-FFF2-40B4-BE49-F238E27FC236}">
                <a16:creationId xmlns:a16="http://schemas.microsoft.com/office/drawing/2014/main" id="{523C956C-97A3-C443-AF5D-63BFF588A392}"/>
              </a:ext>
            </a:extLst>
          </p:cNvPr>
          <p:cNvSpPr txBox="1">
            <a:spLocks/>
          </p:cNvSpPr>
          <p:nvPr/>
        </p:nvSpPr>
        <p:spPr>
          <a:xfrm>
            <a:off x="6638223" y="1812428"/>
            <a:ext cx="5136682" cy="335313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800" dirty="0"/>
              <a:t>What is the function of the hammer?</a:t>
            </a:r>
          </a:p>
          <a:p>
            <a:r>
              <a:rPr lang="en-US" sz="2800" dirty="0"/>
              <a:t>What is it supposed to be good for?</a:t>
            </a:r>
          </a:p>
          <a:p>
            <a:r>
              <a:rPr lang="en-US" sz="2800" dirty="0"/>
              <a:t>How does the shape help a hammer function well?</a:t>
            </a:r>
          </a:p>
          <a:p>
            <a:r>
              <a:rPr lang="en-US" sz="2800" dirty="0"/>
              <a:t>What is the structure of the hammer?</a:t>
            </a:r>
          </a:p>
          <a:p>
            <a:pPr marL="0" indent="0">
              <a:buNone/>
            </a:pPr>
            <a:endParaRPr lang="en-US" sz="2800" dirty="0"/>
          </a:p>
          <a:p>
            <a:endParaRPr lang="en-US" sz="2800" dirty="0"/>
          </a:p>
          <a:p>
            <a:endParaRPr lang="en-US" sz="2800" dirty="0"/>
          </a:p>
          <a:p>
            <a:endParaRPr lang="en-US" sz="2800" dirty="0"/>
          </a:p>
          <a:p>
            <a:pPr marL="0" indent="0">
              <a:buFont typeface="Garamond" pitchFamily="18" charset="0"/>
              <a:buNone/>
            </a:pPr>
            <a:endParaRPr lang="en-US" sz="2800" dirty="0"/>
          </a:p>
        </p:txBody>
      </p:sp>
      <p:sp>
        <p:nvSpPr>
          <p:cNvPr id="10" name="TextBox 9">
            <a:extLst>
              <a:ext uri="{FF2B5EF4-FFF2-40B4-BE49-F238E27FC236}">
                <a16:creationId xmlns:a16="http://schemas.microsoft.com/office/drawing/2014/main" id="{A045EAED-76EB-8245-BE66-DF497F017CBF}"/>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16</a:t>
            </a:r>
          </a:p>
        </p:txBody>
      </p:sp>
    </p:spTree>
    <p:extLst>
      <p:ext uri="{BB962C8B-B14F-4D97-AF65-F5344CB8AC3E}">
        <p14:creationId xmlns:p14="http://schemas.microsoft.com/office/powerpoint/2010/main" val="186628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B7B047-3320-884F-99B2-499405F89ABC}"/>
              </a:ext>
            </a:extLst>
          </p:cNvPr>
          <p:cNvSpPr>
            <a:spLocks noGrp="1"/>
          </p:cNvSpPr>
          <p:nvPr>
            <p:ph type="title"/>
          </p:nvPr>
        </p:nvSpPr>
        <p:spPr>
          <a:xfrm>
            <a:off x="845344" y="18255"/>
            <a:ext cx="10515600" cy="1325563"/>
          </a:xfrm>
        </p:spPr>
        <p:txBody>
          <a:bodyPr/>
          <a:lstStyle/>
          <a:p>
            <a:r>
              <a:rPr lang="en-US" dirty="0"/>
              <a:t>How do the structures you built relate to polymers?</a:t>
            </a:r>
          </a:p>
        </p:txBody>
      </p:sp>
      <p:sp>
        <p:nvSpPr>
          <p:cNvPr id="9" name="Content Placeholder 2">
            <a:extLst>
              <a:ext uri="{FF2B5EF4-FFF2-40B4-BE49-F238E27FC236}">
                <a16:creationId xmlns:a16="http://schemas.microsoft.com/office/drawing/2014/main" id="{C44D8384-28A6-714D-B755-BB99793BE3FB}"/>
              </a:ext>
            </a:extLst>
          </p:cNvPr>
          <p:cNvSpPr>
            <a:spLocks noGrp="1"/>
          </p:cNvSpPr>
          <p:nvPr>
            <p:ph idx="1"/>
          </p:nvPr>
        </p:nvSpPr>
        <p:spPr>
          <a:xfrm>
            <a:off x="947097" y="1775039"/>
            <a:ext cx="4991548" cy="4037319"/>
          </a:xfrm>
        </p:spPr>
        <p:txBody>
          <a:bodyPr/>
          <a:lstStyle/>
          <a:p>
            <a:pPr marL="0" indent="0">
              <a:buNone/>
            </a:pPr>
            <a:r>
              <a:rPr lang="en-US" dirty="0"/>
              <a:t>Starch can form in </a:t>
            </a:r>
            <a:r>
              <a:rPr lang="en-US" b="1" dirty="0"/>
              <a:t>chains with bends</a:t>
            </a:r>
            <a:r>
              <a:rPr lang="en-US" dirty="0"/>
              <a:t>:</a:t>
            </a:r>
          </a:p>
        </p:txBody>
      </p:sp>
      <p:pic>
        <p:nvPicPr>
          <p:cNvPr id="10" name="Picture 9">
            <a:extLst>
              <a:ext uri="{FF2B5EF4-FFF2-40B4-BE49-F238E27FC236}">
                <a16:creationId xmlns:a16="http://schemas.microsoft.com/office/drawing/2014/main" id="{4BDB475B-41D0-9F47-AE10-8776C23D93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1588286" y="2222472"/>
            <a:ext cx="3254558" cy="4337636"/>
          </a:xfrm>
          <a:prstGeom prst="rect">
            <a:avLst/>
          </a:prstGeom>
          <a:ln>
            <a:solidFill>
              <a:schemeClr val="tx1"/>
            </a:solidFill>
          </a:ln>
        </p:spPr>
      </p:pic>
      <p:sp>
        <p:nvSpPr>
          <p:cNvPr id="11" name="Content Placeholder 2">
            <a:extLst>
              <a:ext uri="{FF2B5EF4-FFF2-40B4-BE49-F238E27FC236}">
                <a16:creationId xmlns:a16="http://schemas.microsoft.com/office/drawing/2014/main" id="{8C218CA4-5D18-EF4F-9621-FA19D6F7710B}"/>
              </a:ext>
            </a:extLst>
          </p:cNvPr>
          <p:cNvSpPr txBox="1">
            <a:spLocks/>
          </p:cNvSpPr>
          <p:nvPr/>
        </p:nvSpPr>
        <p:spPr>
          <a:xfrm>
            <a:off x="6564995" y="1662534"/>
            <a:ext cx="4991548" cy="435603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US" sz="2800" dirty="0"/>
              <a:t>Starch can also form in </a:t>
            </a:r>
            <a:r>
              <a:rPr lang="en-US" sz="2800" b="1" dirty="0"/>
              <a:t>straight, or linear, chains</a:t>
            </a:r>
            <a:r>
              <a:rPr lang="en-US" sz="2800" dirty="0"/>
              <a:t>:</a:t>
            </a:r>
          </a:p>
          <a:p>
            <a:pPr marL="0" indent="0">
              <a:buFont typeface="Garamond" pitchFamily="18" charset="0"/>
              <a:buNone/>
            </a:pPr>
            <a:endParaRPr lang="en-US" sz="2800" dirty="0"/>
          </a:p>
        </p:txBody>
      </p:sp>
      <p:pic>
        <p:nvPicPr>
          <p:cNvPr id="12" name="Picture 11" descr="A picture containing stationary, clothespin&#10;&#10;Description automatically generated">
            <a:extLst>
              <a:ext uri="{FF2B5EF4-FFF2-40B4-BE49-F238E27FC236}">
                <a16:creationId xmlns:a16="http://schemas.microsoft.com/office/drawing/2014/main" id="{8B25C181-AD8E-184C-AD0B-30289F5F95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361598" y="2135264"/>
            <a:ext cx="3329325" cy="4437285"/>
          </a:xfrm>
          <a:prstGeom prst="rect">
            <a:avLst/>
          </a:prstGeom>
          <a:ln>
            <a:solidFill>
              <a:schemeClr val="tx1"/>
            </a:solidFill>
          </a:ln>
        </p:spPr>
      </p:pic>
      <p:sp>
        <p:nvSpPr>
          <p:cNvPr id="8" name="TextBox 7">
            <a:extLst>
              <a:ext uri="{FF2B5EF4-FFF2-40B4-BE49-F238E27FC236}">
                <a16:creationId xmlns:a16="http://schemas.microsoft.com/office/drawing/2014/main" id="{50C8344A-19B0-C943-89C7-530815989507}"/>
              </a:ext>
            </a:extLst>
          </p:cNvPr>
          <p:cNvSpPr txBox="1"/>
          <p:nvPr/>
        </p:nvSpPr>
        <p:spPr>
          <a:xfrm>
            <a:off x="453492" y="6243579"/>
            <a:ext cx="1186509" cy="400110"/>
          </a:xfrm>
          <a:prstGeom prst="rect">
            <a:avLst/>
          </a:prstGeom>
          <a:noFill/>
        </p:spPr>
        <p:txBody>
          <a:bodyPr wrap="square" lIns="91440" tIns="45720" rIns="91440" bIns="45720" rtlCol="0" anchor="t">
            <a:spAutoFit/>
          </a:bodyPr>
          <a:lstStyle/>
          <a:p>
            <a:r>
              <a:rPr lang="en-US" sz="2000" dirty="0"/>
              <a:t>Slide 17</a:t>
            </a:r>
          </a:p>
        </p:txBody>
      </p:sp>
    </p:spTree>
    <p:extLst>
      <p:ext uri="{BB962C8B-B14F-4D97-AF65-F5344CB8AC3E}">
        <p14:creationId xmlns:p14="http://schemas.microsoft.com/office/powerpoint/2010/main" val="25709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E2D406-9FE7-3A41-8037-2F390CDDD918}"/>
              </a:ext>
            </a:extLst>
          </p:cNvPr>
          <p:cNvSpPr>
            <a:spLocks noGrp="1"/>
          </p:cNvSpPr>
          <p:nvPr>
            <p:ph type="title"/>
          </p:nvPr>
        </p:nvSpPr>
        <p:spPr>
          <a:xfrm>
            <a:off x="1066800" y="0"/>
            <a:ext cx="10058400" cy="1371600"/>
          </a:xfrm>
        </p:spPr>
        <p:txBody>
          <a:bodyPr/>
          <a:lstStyle/>
          <a:p>
            <a:pPr algn="ctr"/>
            <a:r>
              <a:rPr lang="en-US" dirty="0"/>
              <a:t>Structure determines Function</a:t>
            </a:r>
          </a:p>
        </p:txBody>
      </p:sp>
      <p:sp>
        <p:nvSpPr>
          <p:cNvPr id="5" name="Content Placeholder 2">
            <a:extLst>
              <a:ext uri="{FF2B5EF4-FFF2-40B4-BE49-F238E27FC236}">
                <a16:creationId xmlns:a16="http://schemas.microsoft.com/office/drawing/2014/main" id="{151FEBE2-4672-214C-BDFB-9BB2F4388429}"/>
              </a:ext>
            </a:extLst>
          </p:cNvPr>
          <p:cNvSpPr>
            <a:spLocks noGrp="1"/>
          </p:cNvSpPr>
          <p:nvPr>
            <p:ph sz="half" idx="1"/>
          </p:nvPr>
        </p:nvSpPr>
        <p:spPr>
          <a:xfrm>
            <a:off x="974331" y="4196723"/>
            <a:ext cx="4663440" cy="1561214"/>
          </a:xfrm>
        </p:spPr>
        <p:txBody>
          <a:bodyPr>
            <a:normAutofit lnSpcReduction="10000"/>
          </a:bodyPr>
          <a:lstStyle/>
          <a:p>
            <a:pPr marL="0" indent="0" algn="ctr">
              <a:buNone/>
            </a:pPr>
            <a:r>
              <a:rPr lang="en-US" b="1" dirty="0">
                <a:solidFill>
                  <a:schemeClr val="accent5">
                    <a:lumMod val="50000"/>
                  </a:schemeClr>
                </a:solidFill>
              </a:rPr>
              <a:t>Chains with bends provide spaces for enzymes to break down starch into glucose for a plant to consume.</a:t>
            </a:r>
          </a:p>
        </p:txBody>
      </p:sp>
      <p:sp>
        <p:nvSpPr>
          <p:cNvPr id="6" name="Content Placeholder 3">
            <a:extLst>
              <a:ext uri="{FF2B5EF4-FFF2-40B4-BE49-F238E27FC236}">
                <a16:creationId xmlns:a16="http://schemas.microsoft.com/office/drawing/2014/main" id="{B083887A-25C0-7644-8A4A-3E16C1FFC7CC}"/>
              </a:ext>
            </a:extLst>
          </p:cNvPr>
          <p:cNvSpPr txBox="1">
            <a:spLocks/>
          </p:cNvSpPr>
          <p:nvPr/>
        </p:nvSpPr>
        <p:spPr>
          <a:xfrm>
            <a:off x="6461760" y="4196723"/>
            <a:ext cx="4663440" cy="15612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5">
                    <a:lumMod val="50000"/>
                  </a:schemeClr>
                </a:solidFill>
              </a:rPr>
              <a:t>Linear chains provide easily stackable polymers.</a:t>
            </a:r>
          </a:p>
        </p:txBody>
      </p:sp>
      <p:pic>
        <p:nvPicPr>
          <p:cNvPr id="7" name="Picture 6">
            <a:extLst>
              <a:ext uri="{FF2B5EF4-FFF2-40B4-BE49-F238E27FC236}">
                <a16:creationId xmlns:a16="http://schemas.microsoft.com/office/drawing/2014/main" id="{D90D04EE-C385-8E44-868C-5DEA0460CB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245484" y="1153598"/>
            <a:ext cx="2121135" cy="28270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A picture containing stationary, clothespin&#10;&#10;Description automatically generated">
            <a:extLst>
              <a:ext uri="{FF2B5EF4-FFF2-40B4-BE49-F238E27FC236}">
                <a16:creationId xmlns:a16="http://schemas.microsoft.com/office/drawing/2014/main" id="{C61A6652-159D-1040-B4B7-FA60CC775C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732911" y="1153596"/>
            <a:ext cx="2121137" cy="28270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442B4F45-65FD-9E49-BC80-3D48FB1F2D7A}"/>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18</a:t>
            </a:r>
          </a:p>
        </p:txBody>
      </p:sp>
    </p:spTree>
    <p:extLst>
      <p:ext uri="{BB962C8B-B14F-4D97-AF65-F5344CB8AC3E}">
        <p14:creationId xmlns:p14="http://schemas.microsoft.com/office/powerpoint/2010/main" val="105020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0EE1-2EBF-F54B-B91E-CA4DE458E21C}"/>
              </a:ext>
            </a:extLst>
          </p:cNvPr>
          <p:cNvSpPr>
            <a:spLocks noGrp="1"/>
          </p:cNvSpPr>
          <p:nvPr>
            <p:ph type="title"/>
          </p:nvPr>
        </p:nvSpPr>
        <p:spPr/>
        <p:txBody>
          <a:bodyPr/>
          <a:lstStyle/>
          <a:p>
            <a:r>
              <a:rPr lang="en-US" dirty="0"/>
              <a:t>Activity II: Building 2-D Polymers</a:t>
            </a:r>
          </a:p>
        </p:txBody>
      </p:sp>
      <p:sp>
        <p:nvSpPr>
          <p:cNvPr id="3" name="Content Placeholder 2">
            <a:extLst>
              <a:ext uri="{FF2B5EF4-FFF2-40B4-BE49-F238E27FC236}">
                <a16:creationId xmlns:a16="http://schemas.microsoft.com/office/drawing/2014/main" id="{ABEB55D7-86EB-D74B-8878-0DA60A084031}"/>
              </a:ext>
            </a:extLst>
          </p:cNvPr>
          <p:cNvSpPr>
            <a:spLocks noGrp="1"/>
          </p:cNvSpPr>
          <p:nvPr>
            <p:ph idx="1"/>
          </p:nvPr>
        </p:nvSpPr>
        <p:spPr>
          <a:xfrm>
            <a:off x="838199" y="1531917"/>
            <a:ext cx="10871947" cy="4645046"/>
          </a:xfrm>
        </p:spPr>
        <p:txBody>
          <a:bodyPr>
            <a:normAutofit/>
          </a:bodyPr>
          <a:lstStyle/>
          <a:p>
            <a:pPr marL="0" indent="0">
              <a:buNone/>
            </a:pPr>
            <a:r>
              <a:rPr lang="en-US" dirty="0"/>
              <a:t>THE RULES: </a:t>
            </a:r>
          </a:p>
          <a:p>
            <a:r>
              <a:rPr lang="en-US" dirty="0"/>
              <a:t>Green paperclips are initiators (“go”): start a new chain</a:t>
            </a:r>
          </a:p>
          <a:p>
            <a:r>
              <a:rPr lang="en-US" dirty="0"/>
              <a:t>Red paperclips are terminators (“stop”): stop adding to the chain and set it aside</a:t>
            </a:r>
          </a:p>
          <a:p>
            <a:r>
              <a:rPr lang="en-US" dirty="0"/>
              <a:t>Gray paperclips are connecting monomers: add to a chain (attach to a green or gray paperclip)</a:t>
            </a:r>
          </a:p>
        </p:txBody>
      </p:sp>
      <p:sp>
        <p:nvSpPr>
          <p:cNvPr id="7" name="TextBox 6">
            <a:extLst>
              <a:ext uri="{FF2B5EF4-FFF2-40B4-BE49-F238E27FC236}">
                <a16:creationId xmlns:a16="http://schemas.microsoft.com/office/drawing/2014/main" id="{63355B4B-C6A5-734D-932B-7DB0F6970D0E}"/>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19</a:t>
            </a:r>
          </a:p>
        </p:txBody>
      </p:sp>
      <p:pic>
        <p:nvPicPr>
          <p:cNvPr id="5" name="Picture 2" descr="paper clips connected together teamwork">
            <a:extLst>
              <a:ext uri="{FF2B5EF4-FFF2-40B4-BE49-F238E27FC236}">
                <a16:creationId xmlns:a16="http://schemas.microsoft.com/office/drawing/2014/main" id="{D926F504-6E0E-4E47-88B7-AFDB28A403D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35321" y="477816"/>
            <a:ext cx="2952998" cy="1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4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ammer - Wikipedia">
            <a:extLst>
              <a:ext uri="{FF2B5EF4-FFF2-40B4-BE49-F238E27FC236}">
                <a16:creationId xmlns:a16="http://schemas.microsoft.com/office/drawing/2014/main" id="{F784B74F-D6FF-A849-A158-BB08A1BD9A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829373" y="1651583"/>
            <a:ext cx="5440145" cy="2461665"/>
          </a:xfrm>
          <a:prstGeom prst="rect">
            <a:avLst/>
          </a:prstGeom>
          <a:solidFill>
            <a:srgbClr val="FFFFFF"/>
          </a:solidFill>
        </p:spPr>
      </p:pic>
      <p:sp>
        <p:nvSpPr>
          <p:cNvPr id="8" name="Content Placeholder 3">
            <a:extLst>
              <a:ext uri="{FF2B5EF4-FFF2-40B4-BE49-F238E27FC236}">
                <a16:creationId xmlns:a16="http://schemas.microsoft.com/office/drawing/2014/main" id="{523C956C-97A3-C443-AF5D-63BFF588A392}"/>
              </a:ext>
            </a:extLst>
          </p:cNvPr>
          <p:cNvSpPr txBox="1">
            <a:spLocks/>
          </p:cNvSpPr>
          <p:nvPr/>
        </p:nvSpPr>
        <p:spPr>
          <a:xfrm>
            <a:off x="6638223" y="1812428"/>
            <a:ext cx="5136682" cy="335313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800" dirty="0"/>
              <a:t>What is the function of the hammer?</a:t>
            </a:r>
          </a:p>
          <a:p>
            <a:r>
              <a:rPr lang="en-US" sz="2800" dirty="0"/>
              <a:t>What is a hammer good for?</a:t>
            </a:r>
          </a:p>
          <a:p>
            <a:r>
              <a:rPr lang="en-US" sz="2800" dirty="0"/>
              <a:t>What is the structure (shape) of the hammer?</a:t>
            </a:r>
          </a:p>
          <a:p>
            <a:r>
              <a:rPr lang="en-US" sz="2800" dirty="0"/>
              <a:t>How does the hammer’s structure help it work well?</a:t>
            </a:r>
          </a:p>
          <a:p>
            <a:pPr marL="0" indent="0">
              <a:buFont typeface="Garamond" pitchFamily="18" charset="0"/>
              <a:buNone/>
            </a:pPr>
            <a:endParaRPr lang="en-US" sz="2800" dirty="0"/>
          </a:p>
        </p:txBody>
      </p:sp>
      <p:sp>
        <p:nvSpPr>
          <p:cNvPr id="10" name="TextBox 9">
            <a:extLst>
              <a:ext uri="{FF2B5EF4-FFF2-40B4-BE49-F238E27FC236}">
                <a16:creationId xmlns:a16="http://schemas.microsoft.com/office/drawing/2014/main" id="{A045EAED-76EB-8245-BE66-DF497F017CBF}"/>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2</a:t>
            </a:r>
          </a:p>
        </p:txBody>
      </p:sp>
    </p:spTree>
    <p:extLst>
      <p:ext uri="{BB962C8B-B14F-4D97-AF65-F5344CB8AC3E}">
        <p14:creationId xmlns:p14="http://schemas.microsoft.com/office/powerpoint/2010/main" val="1006481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A4D9C5-5E9C-FCE2-F78D-CB3EFD394C09}"/>
              </a:ext>
            </a:extLst>
          </p:cNvPr>
          <p:cNvSpPr>
            <a:spLocks noGrp="1"/>
          </p:cNvSpPr>
          <p:nvPr>
            <p:ph idx="1"/>
          </p:nvPr>
        </p:nvSpPr>
        <p:spPr>
          <a:xfrm>
            <a:off x="838200" y="1825625"/>
            <a:ext cx="5257800" cy="4351338"/>
          </a:xfrm>
        </p:spPr>
        <p:txBody>
          <a:bodyPr/>
          <a:lstStyle/>
          <a:p>
            <a:pPr marL="0" indent="0">
              <a:buNone/>
            </a:pPr>
            <a:r>
              <a:rPr lang="en-US" dirty="0"/>
              <a:t>THE RULES: </a:t>
            </a:r>
          </a:p>
          <a:p>
            <a:r>
              <a:rPr lang="en-US" dirty="0"/>
              <a:t>Blue paperclips create a 90-degree turn (bend): add to a chain (attach to a green or grey paperclip) but at a 90-degree angle so that the chain bends (turns) to form a corner</a:t>
            </a:r>
          </a:p>
          <a:p>
            <a:endParaRPr lang="en-US" dirty="0"/>
          </a:p>
        </p:txBody>
      </p:sp>
      <p:sp>
        <p:nvSpPr>
          <p:cNvPr id="4" name="Title 1">
            <a:extLst>
              <a:ext uri="{FF2B5EF4-FFF2-40B4-BE49-F238E27FC236}">
                <a16:creationId xmlns:a16="http://schemas.microsoft.com/office/drawing/2014/main" id="{645E1813-A18F-0F06-F3FC-27E5A0BB0EA1}"/>
              </a:ext>
            </a:extLst>
          </p:cNvPr>
          <p:cNvSpPr>
            <a:spLocks noGrp="1"/>
          </p:cNvSpPr>
          <p:nvPr>
            <p:ph type="title"/>
          </p:nvPr>
        </p:nvSpPr>
        <p:spPr/>
        <p:txBody>
          <a:bodyPr/>
          <a:lstStyle/>
          <a:p>
            <a:r>
              <a:rPr lang="en-US"/>
              <a:t>Activity II: Building 2-D Polymers</a:t>
            </a:r>
            <a:endParaRPr lang="en-US" dirty="0"/>
          </a:p>
        </p:txBody>
      </p:sp>
      <p:pic>
        <p:nvPicPr>
          <p:cNvPr id="6" name="Picture 5" descr="A picture containing fabric&#10;&#10;Description automatically generated">
            <a:extLst>
              <a:ext uri="{FF2B5EF4-FFF2-40B4-BE49-F238E27FC236}">
                <a16:creationId xmlns:a16="http://schemas.microsoft.com/office/drawing/2014/main" id="{AC304B6D-E8A7-2BB3-4640-A1200EB6C9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3960" y="1825625"/>
            <a:ext cx="5476240" cy="4107180"/>
          </a:xfrm>
          <a:prstGeom prst="rect">
            <a:avLst/>
          </a:prstGeom>
        </p:spPr>
      </p:pic>
      <p:sp>
        <p:nvSpPr>
          <p:cNvPr id="7" name="TextBox 6">
            <a:extLst>
              <a:ext uri="{FF2B5EF4-FFF2-40B4-BE49-F238E27FC236}">
                <a16:creationId xmlns:a16="http://schemas.microsoft.com/office/drawing/2014/main" id="{5E9C0679-D06F-C795-4C07-4F16182372B1}"/>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20</a:t>
            </a:r>
          </a:p>
        </p:txBody>
      </p:sp>
      <p:sp>
        <p:nvSpPr>
          <p:cNvPr id="8" name="Oval 7">
            <a:extLst>
              <a:ext uri="{FF2B5EF4-FFF2-40B4-BE49-F238E27FC236}">
                <a16:creationId xmlns:a16="http://schemas.microsoft.com/office/drawing/2014/main" id="{7476B7FC-44FA-3E75-40CF-5F119832F6AA}"/>
              </a:ext>
            </a:extLst>
          </p:cNvPr>
          <p:cNvSpPr/>
          <p:nvPr/>
        </p:nvSpPr>
        <p:spPr>
          <a:xfrm>
            <a:off x="9494520" y="2362200"/>
            <a:ext cx="1219200" cy="12801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08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3E01-3F8E-B04D-A9E9-956350A1B0F6}"/>
              </a:ext>
            </a:extLst>
          </p:cNvPr>
          <p:cNvSpPr>
            <a:spLocks noGrp="1"/>
          </p:cNvSpPr>
          <p:nvPr>
            <p:ph type="title"/>
          </p:nvPr>
        </p:nvSpPr>
        <p:spPr>
          <a:xfrm>
            <a:off x="838200" y="18255"/>
            <a:ext cx="10515600" cy="1325563"/>
          </a:xfrm>
        </p:spPr>
        <p:txBody>
          <a:bodyPr/>
          <a:lstStyle/>
          <a:p>
            <a:r>
              <a:rPr lang="en-US" dirty="0"/>
              <a:t>Rules of the Paper Clips</a:t>
            </a:r>
          </a:p>
        </p:txBody>
      </p:sp>
      <p:sp>
        <p:nvSpPr>
          <p:cNvPr id="3" name="Content Placeholder 2">
            <a:extLst>
              <a:ext uri="{FF2B5EF4-FFF2-40B4-BE49-F238E27FC236}">
                <a16:creationId xmlns:a16="http://schemas.microsoft.com/office/drawing/2014/main" id="{15B30B85-59D7-3C4A-9828-AACEDFB5B0E4}"/>
              </a:ext>
            </a:extLst>
          </p:cNvPr>
          <p:cNvSpPr>
            <a:spLocks noGrp="1"/>
          </p:cNvSpPr>
          <p:nvPr>
            <p:ph idx="1"/>
          </p:nvPr>
        </p:nvSpPr>
        <p:spPr>
          <a:xfrm>
            <a:off x="838200" y="1343818"/>
            <a:ext cx="10515600" cy="4351338"/>
          </a:xfrm>
        </p:spPr>
        <p:txBody>
          <a:bodyPr/>
          <a:lstStyle/>
          <a:p>
            <a:r>
              <a:rPr lang="en-US" dirty="0"/>
              <a:t>Each of the paper clip is a monomer.</a:t>
            </a:r>
          </a:p>
          <a:p>
            <a:endParaRPr lang="en-US" dirty="0"/>
          </a:p>
          <a:p>
            <a:r>
              <a:rPr lang="en-US" dirty="0"/>
              <a:t>Each paper clip has a different rule,</a:t>
            </a:r>
          </a:p>
          <a:p>
            <a:pPr lvl="1"/>
            <a:r>
              <a:rPr lang="en-US" dirty="0">
                <a:solidFill>
                  <a:schemeClr val="accent6">
                    <a:lumMod val="75000"/>
                  </a:schemeClr>
                </a:solidFill>
              </a:rPr>
              <a:t>green</a:t>
            </a:r>
            <a:r>
              <a:rPr lang="en-US" dirty="0"/>
              <a:t> paper clip (initiate, go)</a:t>
            </a:r>
          </a:p>
          <a:p>
            <a:pPr lvl="1"/>
            <a:r>
              <a:rPr lang="en-US" dirty="0">
                <a:solidFill>
                  <a:srgbClr val="FF0000"/>
                </a:solidFill>
              </a:rPr>
              <a:t>red</a:t>
            </a:r>
            <a:r>
              <a:rPr lang="en-US" dirty="0"/>
              <a:t> paper clip (terminate, stop)</a:t>
            </a:r>
          </a:p>
          <a:p>
            <a:pPr lvl="1"/>
            <a:r>
              <a:rPr lang="en-US" dirty="0">
                <a:solidFill>
                  <a:srgbClr val="0070C0"/>
                </a:solidFill>
              </a:rPr>
              <a:t>blue</a:t>
            </a:r>
            <a:r>
              <a:rPr lang="en-US" dirty="0"/>
              <a:t> (create a 90-degree turn)</a:t>
            </a:r>
          </a:p>
          <a:p>
            <a:pPr lvl="1"/>
            <a:r>
              <a:rPr lang="en-US" dirty="0">
                <a:solidFill>
                  <a:schemeClr val="bg1">
                    <a:lumMod val="50000"/>
                  </a:schemeClr>
                </a:solidFill>
              </a:rPr>
              <a:t>gray</a:t>
            </a:r>
            <a:r>
              <a:rPr lang="en-US" dirty="0"/>
              <a:t> (continue the straight chain)</a:t>
            </a:r>
          </a:p>
          <a:p>
            <a:r>
              <a:rPr lang="en-US" dirty="0"/>
              <a:t>Start with five green paperclips and take turns building chains</a:t>
            </a:r>
          </a:p>
          <a:p>
            <a:endParaRPr lang="en-US" dirty="0"/>
          </a:p>
          <a:p>
            <a:pPr lvl="1"/>
            <a:endParaRPr lang="en-US" dirty="0"/>
          </a:p>
        </p:txBody>
      </p:sp>
      <p:pic>
        <p:nvPicPr>
          <p:cNvPr id="2050" name="Picture 2" descr="Red Paperclips Stock Illustrations – 348 Red Paperclips Stock  Illustrations, Vectors &amp; Clipart - Dreamstime">
            <a:extLst>
              <a:ext uri="{FF2B5EF4-FFF2-40B4-BE49-F238E27FC236}">
                <a16:creationId xmlns:a16="http://schemas.microsoft.com/office/drawing/2014/main" id="{11011E08-A814-E842-A527-1B083F39A2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0935" y="1579900"/>
            <a:ext cx="3311236" cy="2648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EA8771-600C-30B5-ADF4-6C7A9119CB38}"/>
              </a:ext>
            </a:extLst>
          </p:cNvPr>
          <p:cNvSpPr txBox="1"/>
          <p:nvPr/>
        </p:nvSpPr>
        <p:spPr>
          <a:xfrm>
            <a:off x="444500" y="5994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Slide 21</a:t>
            </a:r>
            <a:endParaRPr lang="en-US" dirty="0"/>
          </a:p>
        </p:txBody>
      </p:sp>
    </p:spTree>
    <p:extLst>
      <p:ext uri="{BB962C8B-B14F-4D97-AF65-F5344CB8AC3E}">
        <p14:creationId xmlns:p14="http://schemas.microsoft.com/office/powerpoint/2010/main" val="331747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BD3EE2-819B-2063-4987-1F3787428366}"/>
              </a:ext>
            </a:extLst>
          </p:cNvPr>
          <p:cNvSpPr txBox="1"/>
          <p:nvPr/>
        </p:nvSpPr>
        <p:spPr>
          <a:xfrm>
            <a:off x="241300" y="62992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Slide 22</a:t>
            </a:r>
          </a:p>
        </p:txBody>
      </p:sp>
      <p:sp>
        <p:nvSpPr>
          <p:cNvPr id="2" name="Title 1">
            <a:extLst>
              <a:ext uri="{FF2B5EF4-FFF2-40B4-BE49-F238E27FC236}">
                <a16:creationId xmlns:a16="http://schemas.microsoft.com/office/drawing/2014/main" id="{F22B7FA9-1BDC-7541-A963-0F455C57974F}"/>
              </a:ext>
            </a:extLst>
          </p:cNvPr>
          <p:cNvSpPr>
            <a:spLocks noGrp="1"/>
          </p:cNvSpPr>
          <p:nvPr>
            <p:ph type="title"/>
          </p:nvPr>
        </p:nvSpPr>
        <p:spPr/>
        <p:txBody>
          <a:bodyPr/>
          <a:lstStyle/>
          <a:p>
            <a:r>
              <a:rPr lang="en-US" dirty="0"/>
              <a:t>Data Analysis </a:t>
            </a:r>
          </a:p>
        </p:txBody>
      </p:sp>
      <p:sp>
        <p:nvSpPr>
          <p:cNvPr id="3" name="Content Placeholder 2">
            <a:extLst>
              <a:ext uri="{FF2B5EF4-FFF2-40B4-BE49-F238E27FC236}">
                <a16:creationId xmlns:a16="http://schemas.microsoft.com/office/drawing/2014/main" id="{87DBB479-8774-134A-AB75-42083921EE1A}"/>
              </a:ext>
            </a:extLst>
          </p:cNvPr>
          <p:cNvSpPr>
            <a:spLocks noGrp="1"/>
          </p:cNvSpPr>
          <p:nvPr>
            <p:ph idx="1"/>
          </p:nvPr>
        </p:nvSpPr>
        <p:spPr>
          <a:xfrm>
            <a:off x="838200" y="1508125"/>
            <a:ext cx="10515600" cy="4668838"/>
          </a:xfrm>
        </p:spPr>
        <p:txBody>
          <a:bodyPr vert="horz" lIns="91440" tIns="45720" rIns="91440" bIns="45720" rtlCol="0" anchor="t">
            <a:normAutofit/>
          </a:bodyPr>
          <a:lstStyle/>
          <a:p>
            <a:r>
              <a:rPr lang="en-US" dirty="0"/>
              <a:t>Sort the chains into groups with no bends (straight chains), one bend, two bends, etc., then arrange each group shortest to longest</a:t>
            </a:r>
          </a:p>
          <a:p>
            <a:r>
              <a:rPr lang="en-US" dirty="0"/>
              <a:t>Fill in the data table on your worksheet to show your data</a:t>
            </a:r>
            <a:endParaRPr lang="en-US" dirty="0">
              <a:cs typeface="Calibri"/>
            </a:endParaRPr>
          </a:p>
        </p:txBody>
      </p:sp>
      <p:graphicFrame>
        <p:nvGraphicFramePr>
          <p:cNvPr id="4" name="Table 4">
            <a:extLst>
              <a:ext uri="{FF2B5EF4-FFF2-40B4-BE49-F238E27FC236}">
                <a16:creationId xmlns:a16="http://schemas.microsoft.com/office/drawing/2014/main" id="{98899972-0DFB-486A-8497-EF7828E2FE82}"/>
              </a:ext>
            </a:extLst>
          </p:cNvPr>
          <p:cNvGraphicFramePr>
            <a:graphicFrameLocks noGrp="1"/>
          </p:cNvGraphicFramePr>
          <p:nvPr>
            <p:extLst>
              <p:ext uri="{D42A27DB-BD31-4B8C-83A1-F6EECF244321}">
                <p14:modId xmlns:p14="http://schemas.microsoft.com/office/powerpoint/2010/main" val="79942091"/>
              </p:ext>
            </p:extLst>
          </p:nvPr>
        </p:nvGraphicFramePr>
        <p:xfrm>
          <a:off x="1593850" y="3234266"/>
          <a:ext cx="8128000" cy="2595880"/>
        </p:xfrm>
        <a:graphic>
          <a:graphicData uri="http://schemas.openxmlformats.org/drawingml/2006/table">
            <a:tbl>
              <a:tblPr firstRow="1" firstCol="1" bandRow="1">
                <a:tableStyleId>{5C22544A-7EE6-4342-B048-85BDC9FD1C3A}</a:tableStyleId>
              </a:tblPr>
              <a:tblGrid>
                <a:gridCol w="1998931">
                  <a:extLst>
                    <a:ext uri="{9D8B030D-6E8A-4147-A177-3AD203B41FA5}">
                      <a16:colId xmlns:a16="http://schemas.microsoft.com/office/drawing/2014/main" val="1976935618"/>
                    </a:ext>
                  </a:extLst>
                </a:gridCol>
                <a:gridCol w="1252269">
                  <a:extLst>
                    <a:ext uri="{9D8B030D-6E8A-4147-A177-3AD203B41FA5}">
                      <a16:colId xmlns:a16="http://schemas.microsoft.com/office/drawing/2014/main" val="2789832124"/>
                    </a:ext>
                  </a:extLst>
                </a:gridCol>
                <a:gridCol w="1625600">
                  <a:extLst>
                    <a:ext uri="{9D8B030D-6E8A-4147-A177-3AD203B41FA5}">
                      <a16:colId xmlns:a16="http://schemas.microsoft.com/office/drawing/2014/main" val="96063048"/>
                    </a:ext>
                  </a:extLst>
                </a:gridCol>
                <a:gridCol w="1625600">
                  <a:extLst>
                    <a:ext uri="{9D8B030D-6E8A-4147-A177-3AD203B41FA5}">
                      <a16:colId xmlns:a16="http://schemas.microsoft.com/office/drawing/2014/main" val="733558226"/>
                    </a:ext>
                  </a:extLst>
                </a:gridCol>
                <a:gridCol w="1625600">
                  <a:extLst>
                    <a:ext uri="{9D8B030D-6E8A-4147-A177-3AD203B41FA5}">
                      <a16:colId xmlns:a16="http://schemas.microsoft.com/office/drawing/2014/main" val="1628558408"/>
                    </a:ext>
                  </a:extLst>
                </a:gridCol>
              </a:tblGrid>
              <a:tr h="370840">
                <a:tc>
                  <a:txBody>
                    <a:bodyPr/>
                    <a:lstStyle/>
                    <a:p>
                      <a:r>
                        <a:rPr lang="en-US" dirty="0"/>
                        <a:t># of chains</a:t>
                      </a:r>
                    </a:p>
                  </a:txBody>
                  <a:tcPr/>
                </a:tc>
                <a:tc>
                  <a:txBody>
                    <a:bodyPr/>
                    <a:lstStyle/>
                    <a:p>
                      <a:r>
                        <a:rPr lang="en-US" dirty="0"/>
                        <a:t>No bends</a:t>
                      </a:r>
                    </a:p>
                  </a:txBody>
                  <a:tcPr/>
                </a:tc>
                <a:tc>
                  <a:txBody>
                    <a:bodyPr/>
                    <a:lstStyle/>
                    <a:p>
                      <a:r>
                        <a:rPr lang="en-US" dirty="0"/>
                        <a:t>One bend</a:t>
                      </a:r>
                    </a:p>
                  </a:txBody>
                  <a:tcPr/>
                </a:tc>
                <a:tc>
                  <a:txBody>
                    <a:bodyPr/>
                    <a:lstStyle/>
                    <a:p>
                      <a:r>
                        <a:rPr lang="en-US" dirty="0"/>
                        <a:t>Two bends</a:t>
                      </a:r>
                    </a:p>
                  </a:txBody>
                  <a:tcPr/>
                </a:tc>
                <a:tc>
                  <a:txBody>
                    <a:bodyPr/>
                    <a:lstStyle/>
                    <a:p>
                      <a:r>
                        <a:rPr lang="en-US" dirty="0"/>
                        <a:t>…</a:t>
                      </a:r>
                    </a:p>
                  </a:txBody>
                  <a:tcPr/>
                </a:tc>
                <a:extLst>
                  <a:ext uri="{0D108BD9-81ED-4DB2-BD59-A6C34878D82A}">
                    <a16:rowId xmlns:a16="http://schemas.microsoft.com/office/drawing/2014/main" val="30869173"/>
                  </a:ext>
                </a:extLst>
              </a:tr>
              <a:tr h="370840">
                <a:tc>
                  <a:txBody>
                    <a:bodyPr/>
                    <a:lstStyle/>
                    <a:p>
                      <a:r>
                        <a:rPr lang="en-US" dirty="0"/>
                        <a:t>Dimer (2-long)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29383706"/>
                  </a:ext>
                </a:extLst>
              </a:tr>
              <a:tr h="370840">
                <a:tc>
                  <a:txBody>
                    <a:bodyPr/>
                    <a:lstStyle/>
                    <a:p>
                      <a:r>
                        <a:rPr lang="en-US" dirty="0"/>
                        <a:t>Trimer (3-long)</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43747820"/>
                  </a:ext>
                </a:extLst>
              </a:tr>
              <a:tr h="370840">
                <a:tc>
                  <a:txBody>
                    <a:bodyPr/>
                    <a:lstStyle/>
                    <a:p>
                      <a:r>
                        <a:rPr lang="en-US" dirty="0"/>
                        <a:t>Tetramer (4-long)</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82229074"/>
                  </a:ext>
                </a:extLst>
              </a:tr>
              <a:tr h="370840">
                <a:tc>
                  <a:txBody>
                    <a:bodyPr/>
                    <a:lstStyle/>
                    <a:p>
                      <a:r>
                        <a:rPr lang="en-US" dirty="0"/>
                        <a:t>Pentamer (5-long)</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79241092"/>
                  </a:ext>
                </a:extLst>
              </a:tr>
              <a:tr h="370840">
                <a:tc>
                  <a:txBody>
                    <a:bodyPr/>
                    <a:lstStyle/>
                    <a:p>
                      <a:r>
                        <a:rPr lang="en-US" dirty="0"/>
                        <a:t>Hexamer (6-long)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32844020"/>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74248384"/>
                  </a:ext>
                </a:extLst>
              </a:tr>
            </a:tbl>
          </a:graphicData>
        </a:graphic>
      </p:graphicFrame>
    </p:spTree>
    <p:extLst>
      <p:ext uri="{BB962C8B-B14F-4D97-AF65-F5344CB8AC3E}">
        <p14:creationId xmlns:p14="http://schemas.microsoft.com/office/powerpoint/2010/main" val="3780347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1472-0358-304B-96D5-97700A10806C}"/>
              </a:ext>
            </a:extLst>
          </p:cNvPr>
          <p:cNvSpPr>
            <a:spLocks noGrp="1"/>
          </p:cNvSpPr>
          <p:nvPr>
            <p:ph type="title"/>
          </p:nvPr>
        </p:nvSpPr>
        <p:spPr>
          <a:xfrm>
            <a:off x="838200" y="18255"/>
            <a:ext cx="10515600" cy="1325563"/>
          </a:xfrm>
        </p:spPr>
        <p:txBody>
          <a:bodyPr/>
          <a:lstStyle/>
          <a:p>
            <a:r>
              <a:rPr lang="en-US" dirty="0"/>
              <a:t>Polymers in Plants</a:t>
            </a:r>
          </a:p>
        </p:txBody>
      </p:sp>
      <p:sp>
        <p:nvSpPr>
          <p:cNvPr id="3" name="Content Placeholder 2">
            <a:extLst>
              <a:ext uri="{FF2B5EF4-FFF2-40B4-BE49-F238E27FC236}">
                <a16:creationId xmlns:a16="http://schemas.microsoft.com/office/drawing/2014/main" id="{A33B8DE7-E13A-AB4C-9087-27660013F65C}"/>
              </a:ext>
            </a:extLst>
          </p:cNvPr>
          <p:cNvSpPr>
            <a:spLocks noGrp="1"/>
          </p:cNvSpPr>
          <p:nvPr>
            <p:ph idx="1"/>
          </p:nvPr>
        </p:nvSpPr>
        <p:spPr>
          <a:xfrm>
            <a:off x="838200" y="1253331"/>
            <a:ext cx="10327105" cy="1201111"/>
          </a:xfrm>
        </p:spPr>
        <p:txBody>
          <a:bodyPr/>
          <a:lstStyle/>
          <a:p>
            <a:r>
              <a:rPr lang="en-US" i="0" dirty="0"/>
              <a:t>Plants can form starch.</a:t>
            </a:r>
          </a:p>
          <a:p>
            <a:r>
              <a:rPr lang="en-US" i="0" dirty="0"/>
              <a:t>Starch is used to store energy in two different forms</a:t>
            </a:r>
            <a:endParaRPr lang="en-US" dirty="0"/>
          </a:p>
        </p:txBody>
      </p:sp>
      <p:pic>
        <p:nvPicPr>
          <p:cNvPr id="4" name="Picture 3" descr="A picture containing text, watch, clock&#10;&#10;Description automatically generated">
            <a:extLst>
              <a:ext uri="{FF2B5EF4-FFF2-40B4-BE49-F238E27FC236}">
                <a16:creationId xmlns:a16="http://schemas.microsoft.com/office/drawing/2014/main" id="{B6730CD7-4B5E-E94C-BDEC-F710047C9568}"/>
              </a:ext>
            </a:extLst>
          </p:cNvPr>
          <p:cNvPicPr>
            <a:picLocks noChangeAspect="1"/>
          </p:cNvPicPr>
          <p:nvPr/>
        </p:nvPicPr>
        <p:blipFill>
          <a:blip r:embed="rId2"/>
          <a:stretch>
            <a:fillRect/>
          </a:stretch>
        </p:blipFill>
        <p:spPr>
          <a:xfrm>
            <a:off x="1046746" y="3135152"/>
            <a:ext cx="4426652" cy="1415252"/>
          </a:xfrm>
          <a:prstGeom prst="rect">
            <a:avLst/>
          </a:prstGeom>
          <a:ln>
            <a:solidFill>
              <a:schemeClr val="tx1"/>
            </a:solidFill>
          </a:ln>
        </p:spPr>
      </p:pic>
      <p:pic>
        <p:nvPicPr>
          <p:cNvPr id="5" name="Picture 4" descr="Diagram, schematic&#10;&#10;Description automatically generated">
            <a:extLst>
              <a:ext uri="{FF2B5EF4-FFF2-40B4-BE49-F238E27FC236}">
                <a16:creationId xmlns:a16="http://schemas.microsoft.com/office/drawing/2014/main" id="{575A8286-F4F9-8C4C-AF32-2235168DBC0F}"/>
              </a:ext>
            </a:extLst>
          </p:cNvPr>
          <p:cNvPicPr>
            <a:picLocks noChangeAspect="1"/>
          </p:cNvPicPr>
          <p:nvPr/>
        </p:nvPicPr>
        <p:blipFill>
          <a:blip r:embed="rId3"/>
          <a:stretch>
            <a:fillRect/>
          </a:stretch>
        </p:blipFill>
        <p:spPr>
          <a:xfrm>
            <a:off x="7999222" y="3031185"/>
            <a:ext cx="2732946" cy="1794634"/>
          </a:xfrm>
          <a:prstGeom prst="rect">
            <a:avLst/>
          </a:prstGeom>
          <a:ln>
            <a:solidFill>
              <a:schemeClr val="tx1"/>
            </a:solidFill>
          </a:ln>
        </p:spPr>
      </p:pic>
      <p:sp>
        <p:nvSpPr>
          <p:cNvPr id="6" name="TextBox 5">
            <a:extLst>
              <a:ext uri="{FF2B5EF4-FFF2-40B4-BE49-F238E27FC236}">
                <a16:creationId xmlns:a16="http://schemas.microsoft.com/office/drawing/2014/main" id="{963BB62C-5F6A-B54C-8A61-FEA1D7A88712}"/>
              </a:ext>
            </a:extLst>
          </p:cNvPr>
          <p:cNvSpPr txBox="1"/>
          <p:nvPr/>
        </p:nvSpPr>
        <p:spPr>
          <a:xfrm>
            <a:off x="1915746" y="2390645"/>
            <a:ext cx="2313992" cy="461665"/>
          </a:xfrm>
          <a:prstGeom prst="rect">
            <a:avLst/>
          </a:prstGeom>
          <a:noFill/>
          <a:ln>
            <a:solidFill>
              <a:schemeClr val="tx1"/>
            </a:solidFill>
          </a:ln>
        </p:spPr>
        <p:txBody>
          <a:bodyPr wrap="square" rtlCol="0">
            <a:spAutoFit/>
          </a:bodyPr>
          <a:lstStyle/>
          <a:p>
            <a:pPr algn="ctr"/>
            <a:r>
              <a:rPr lang="en-US" sz="2400" dirty="0"/>
              <a:t>Amylose</a:t>
            </a:r>
          </a:p>
        </p:txBody>
      </p:sp>
      <p:sp>
        <p:nvSpPr>
          <p:cNvPr id="7" name="TextBox 6">
            <a:extLst>
              <a:ext uri="{FF2B5EF4-FFF2-40B4-BE49-F238E27FC236}">
                <a16:creationId xmlns:a16="http://schemas.microsoft.com/office/drawing/2014/main" id="{ACE272D5-6F12-AA49-9EEE-E68C4ACA8DB0}"/>
              </a:ext>
            </a:extLst>
          </p:cNvPr>
          <p:cNvSpPr txBox="1"/>
          <p:nvPr/>
        </p:nvSpPr>
        <p:spPr>
          <a:xfrm>
            <a:off x="8208699" y="2223609"/>
            <a:ext cx="2313992" cy="461665"/>
          </a:xfrm>
          <a:prstGeom prst="rect">
            <a:avLst/>
          </a:prstGeom>
          <a:noFill/>
          <a:ln>
            <a:solidFill>
              <a:schemeClr val="tx1"/>
            </a:solidFill>
          </a:ln>
        </p:spPr>
        <p:txBody>
          <a:bodyPr wrap="square" rtlCol="0">
            <a:spAutoFit/>
          </a:bodyPr>
          <a:lstStyle/>
          <a:p>
            <a:pPr algn="ctr"/>
            <a:r>
              <a:rPr lang="en-US" sz="2400" dirty="0"/>
              <a:t>Amylopectin</a:t>
            </a:r>
          </a:p>
        </p:txBody>
      </p:sp>
      <p:sp>
        <p:nvSpPr>
          <p:cNvPr id="8" name="TextBox 7">
            <a:extLst>
              <a:ext uri="{FF2B5EF4-FFF2-40B4-BE49-F238E27FC236}">
                <a16:creationId xmlns:a16="http://schemas.microsoft.com/office/drawing/2014/main" id="{F736C80D-C1BB-E74B-8B4E-62E6036F7C1E}"/>
              </a:ext>
            </a:extLst>
          </p:cNvPr>
          <p:cNvSpPr txBox="1"/>
          <p:nvPr/>
        </p:nvSpPr>
        <p:spPr>
          <a:xfrm>
            <a:off x="1339875" y="1666345"/>
            <a:ext cx="4132097" cy="4524315"/>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0" i="0" dirty="0"/>
              <a:t>Amylose chains are joined by  glycosidic bonds that form spiral shapes. A spiral shape can compact tightly to pack more energy into a smaller space for storage.</a:t>
            </a:r>
            <a:endParaRPr lang="en-US" b="1" dirty="0"/>
          </a:p>
          <a:p>
            <a:pPr algn="ctr"/>
            <a:endParaRPr lang="en-US" b="1" dirty="0"/>
          </a:p>
        </p:txBody>
      </p:sp>
      <p:sp>
        <p:nvSpPr>
          <p:cNvPr id="9" name="TextBox 8">
            <a:extLst>
              <a:ext uri="{FF2B5EF4-FFF2-40B4-BE49-F238E27FC236}">
                <a16:creationId xmlns:a16="http://schemas.microsoft.com/office/drawing/2014/main" id="{F91AA7EF-0795-3E49-BAFA-1E534397CF5A}"/>
              </a:ext>
            </a:extLst>
          </p:cNvPr>
          <p:cNvSpPr txBox="1"/>
          <p:nvPr/>
        </p:nvSpPr>
        <p:spPr>
          <a:xfrm>
            <a:off x="7401646" y="1918773"/>
            <a:ext cx="3743608" cy="4801314"/>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en-US" b="0" i="0" dirty="0"/>
              <a:t>Amylopectin chains are joined by </a:t>
            </a:r>
            <a:r>
              <a:rPr lang="en-US" dirty="0"/>
              <a:t>glycosidic</a:t>
            </a:r>
            <a:r>
              <a:rPr lang="en-US" b="0" i="0" dirty="0"/>
              <a:t> bonds creating branches. Branches provide space for enzymes to hydrolyze (break down) bonds when a plant needs glucose quickly.</a:t>
            </a:r>
            <a:endParaRPr lang="en-US" b="1" dirty="0"/>
          </a:p>
          <a:p>
            <a:pPr algn="ctr"/>
            <a:endParaRPr lang="en-US" b="1" dirty="0"/>
          </a:p>
        </p:txBody>
      </p:sp>
      <p:sp>
        <p:nvSpPr>
          <p:cNvPr id="11" name="TextBox 10">
            <a:extLst>
              <a:ext uri="{FF2B5EF4-FFF2-40B4-BE49-F238E27FC236}">
                <a16:creationId xmlns:a16="http://schemas.microsoft.com/office/drawing/2014/main" id="{0FA2C27E-085F-1C4A-8E56-786EB604BB5C}"/>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23</a:t>
            </a:r>
          </a:p>
        </p:txBody>
      </p:sp>
    </p:spTree>
    <p:extLst>
      <p:ext uri="{BB962C8B-B14F-4D97-AF65-F5344CB8AC3E}">
        <p14:creationId xmlns:p14="http://schemas.microsoft.com/office/powerpoint/2010/main" val="14949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9FA8-82E5-454C-A3D5-360257A21B48}"/>
              </a:ext>
            </a:extLst>
          </p:cNvPr>
          <p:cNvSpPr>
            <a:spLocks noGrp="1"/>
          </p:cNvSpPr>
          <p:nvPr>
            <p:ph type="title"/>
          </p:nvPr>
        </p:nvSpPr>
        <p:spPr>
          <a:xfrm>
            <a:off x="838200" y="18255"/>
            <a:ext cx="10515600" cy="1325563"/>
          </a:xfrm>
        </p:spPr>
        <p:txBody>
          <a:bodyPr/>
          <a:lstStyle/>
          <a:p>
            <a:r>
              <a:rPr lang="en-US" dirty="0"/>
              <a:t>Questions </a:t>
            </a:r>
          </a:p>
        </p:txBody>
      </p:sp>
      <p:sp>
        <p:nvSpPr>
          <p:cNvPr id="3" name="Content Placeholder 2">
            <a:extLst>
              <a:ext uri="{FF2B5EF4-FFF2-40B4-BE49-F238E27FC236}">
                <a16:creationId xmlns:a16="http://schemas.microsoft.com/office/drawing/2014/main" id="{FD521479-6934-4545-B340-F592B7CDE33B}"/>
              </a:ext>
            </a:extLst>
          </p:cNvPr>
          <p:cNvSpPr>
            <a:spLocks noGrp="1"/>
          </p:cNvSpPr>
          <p:nvPr>
            <p:ph idx="1"/>
          </p:nvPr>
        </p:nvSpPr>
        <p:spPr/>
        <p:txBody>
          <a:bodyPr/>
          <a:lstStyle/>
          <a:p>
            <a:r>
              <a:rPr lang="en-US" dirty="0"/>
              <a:t>What else do we make from plants?</a:t>
            </a:r>
          </a:p>
          <a:p>
            <a:endParaRPr lang="en-US" dirty="0"/>
          </a:p>
          <a:p>
            <a:r>
              <a:rPr lang="en-US" dirty="0"/>
              <a:t>How did the plants make these materials?</a:t>
            </a:r>
          </a:p>
          <a:p>
            <a:endParaRPr lang="en-US" dirty="0"/>
          </a:p>
          <a:p>
            <a:r>
              <a:rPr lang="en-US" dirty="0"/>
              <a:t>What other polymers do we use that are not made by plants?</a:t>
            </a:r>
          </a:p>
          <a:p>
            <a:endParaRPr lang="en-US" dirty="0"/>
          </a:p>
          <a:p>
            <a:pPr marL="0" indent="0">
              <a:buNone/>
            </a:pPr>
            <a:endParaRPr lang="en-US" dirty="0"/>
          </a:p>
        </p:txBody>
      </p:sp>
      <p:sp>
        <p:nvSpPr>
          <p:cNvPr id="6" name="TextBox 5">
            <a:extLst>
              <a:ext uri="{FF2B5EF4-FFF2-40B4-BE49-F238E27FC236}">
                <a16:creationId xmlns:a16="http://schemas.microsoft.com/office/drawing/2014/main" id="{1BD62048-2118-6B42-81E3-90B58D539F67}"/>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24</a:t>
            </a:r>
          </a:p>
        </p:txBody>
      </p:sp>
    </p:spTree>
    <p:extLst>
      <p:ext uri="{BB962C8B-B14F-4D97-AF65-F5344CB8AC3E}">
        <p14:creationId xmlns:p14="http://schemas.microsoft.com/office/powerpoint/2010/main" val="852277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C2529F-1779-7845-B3E0-6C20224D07B2}"/>
              </a:ext>
            </a:extLst>
          </p:cNvPr>
          <p:cNvSpPr txBox="1"/>
          <p:nvPr/>
        </p:nvSpPr>
        <p:spPr>
          <a:xfrm>
            <a:off x="598022" y="90118"/>
            <a:ext cx="11241052" cy="5232202"/>
          </a:xfrm>
          <a:prstGeom prst="rect">
            <a:avLst/>
          </a:prstGeom>
          <a:noFill/>
        </p:spPr>
        <p:txBody>
          <a:bodyPr wrap="square" rtlCol="0">
            <a:spAutoFit/>
          </a:bodyPr>
          <a:lstStyle/>
          <a:p>
            <a:r>
              <a:rPr lang="en-US" sz="2800" b="1" dirty="0"/>
              <a:t>Authors Biographies</a:t>
            </a:r>
          </a:p>
          <a:p>
            <a:endParaRPr lang="en-US" dirty="0"/>
          </a:p>
          <a:p>
            <a:r>
              <a:rPr lang="en-US" b="1" dirty="0" err="1"/>
              <a:t>Shermal</a:t>
            </a:r>
            <a:r>
              <a:rPr lang="en-US" b="1" dirty="0"/>
              <a:t> Fernando </a:t>
            </a:r>
            <a:r>
              <a:rPr lang="en-US" dirty="0"/>
              <a:t>is a PhD student in the Department of Chemical and Materials Engineering at the New Mexico State University.</a:t>
            </a:r>
            <a:endParaRPr lang="en-US" b="1" dirty="0"/>
          </a:p>
          <a:p>
            <a:endParaRPr lang="en-US" b="1" dirty="0"/>
          </a:p>
          <a:p>
            <a:r>
              <a:rPr lang="en-US" b="1" dirty="0"/>
              <a:t>Darien Pruitt</a:t>
            </a:r>
            <a:r>
              <a:rPr lang="en-US" dirty="0"/>
              <a:t> is a Masters student at New Mexico State University studying mycorrhizal fungi associations in legumes and nutrient management in guar. In 2013, she earned her Bachelors degree in Biology from NMSU. Darien grew up in Hobbs, NM, where she learned how to garden and care for plants. Later, she became interested in agriculture and sustainability while finishing high school and completing her Bachelors degree. Her future goal is to work in sustainable agricultural systems across the Southwest and will eventually pursue her Ph.D. in the same field.</a:t>
            </a:r>
          </a:p>
          <a:p>
            <a:endParaRPr lang="en-US" dirty="0"/>
          </a:p>
          <a:p>
            <a:r>
              <a:rPr lang="en-US" b="1" dirty="0"/>
              <a:t>Catherine Brewer </a:t>
            </a:r>
            <a:r>
              <a:rPr lang="en-US" dirty="0"/>
              <a:t>is an associate professor in the Department of Chemical and Materials Engineering at New Mexico State University.</a:t>
            </a:r>
          </a:p>
          <a:p>
            <a:br>
              <a:rPr lang="en-US" dirty="0"/>
            </a:br>
            <a:endParaRPr lang="en-US" b="1" dirty="0"/>
          </a:p>
          <a:p>
            <a:endParaRPr lang="en-US" dirty="0"/>
          </a:p>
          <a:p>
            <a:endParaRPr lang="en-US" dirty="0"/>
          </a:p>
          <a:p>
            <a:endParaRPr lang="en-US" dirty="0"/>
          </a:p>
        </p:txBody>
      </p:sp>
      <p:sp>
        <p:nvSpPr>
          <p:cNvPr id="5" name="Text Placeholder 2">
            <a:extLst>
              <a:ext uri="{FF2B5EF4-FFF2-40B4-BE49-F238E27FC236}">
                <a16:creationId xmlns:a16="http://schemas.microsoft.com/office/drawing/2014/main" id="{6EA934B4-CDC4-5942-BD90-EB2DF2509609}"/>
              </a:ext>
            </a:extLst>
          </p:cNvPr>
          <p:cNvSpPr txBox="1">
            <a:spLocks/>
          </p:cNvSpPr>
          <p:nvPr/>
        </p:nvSpPr>
        <p:spPr>
          <a:xfrm>
            <a:off x="598022" y="3481456"/>
            <a:ext cx="11483787" cy="2515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600" dirty="0"/>
          </a:p>
          <a:p>
            <a:pPr marL="0" indent="0">
              <a:buNone/>
            </a:pPr>
            <a:r>
              <a:rPr lang="en-US" sz="1600" b="1" dirty="0"/>
              <a:t> Sustainable Bioeconomy for Arid Regions Center of Excellence: https://sbar.arizona.edu</a:t>
            </a:r>
            <a:endParaRPr lang="en-US" sz="3600" dirty="0"/>
          </a:p>
          <a:p>
            <a:pPr marL="0" indent="0">
              <a:buNone/>
            </a:pPr>
            <a:r>
              <a:rPr lang="en-US" sz="1600" dirty="0"/>
              <a:t>Any opinions, findings, conclusions, or recommendations expressed in this </a:t>
            </a:r>
            <a:r>
              <a:rPr lang="en-US" sz="1600" dirty="0">
                <a:solidFill>
                  <a:schemeClr val="bg1">
                    <a:lumMod val="50000"/>
                  </a:schemeClr>
                </a:solidFill>
              </a:rPr>
              <a:t>PowerPoint lesson</a:t>
            </a:r>
            <a:r>
              <a:rPr lang="en-US" sz="1600" dirty="0"/>
              <a:t> are those of the author(s) and do not necessarily reflect the view of the U.S. Department of Agriculture. Grant # 2017-68005-26867.</a:t>
            </a:r>
          </a:p>
        </p:txBody>
      </p:sp>
      <p:pic>
        <p:nvPicPr>
          <p:cNvPr id="6" name="Picture 5">
            <a:extLst>
              <a:ext uri="{FF2B5EF4-FFF2-40B4-BE49-F238E27FC236}">
                <a16:creationId xmlns:a16="http://schemas.microsoft.com/office/drawing/2014/main" id="{1E1734A4-4F64-A543-9478-B89799BEDE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5223" y="5322320"/>
            <a:ext cx="4723472" cy="831511"/>
          </a:xfrm>
          <a:prstGeom prst="rect">
            <a:avLst/>
          </a:prstGeom>
        </p:spPr>
      </p:pic>
      <p:pic>
        <p:nvPicPr>
          <p:cNvPr id="7" name="Picture 6">
            <a:extLst>
              <a:ext uri="{FF2B5EF4-FFF2-40B4-BE49-F238E27FC236}">
                <a16:creationId xmlns:a16="http://schemas.microsoft.com/office/drawing/2014/main" id="{86E5DF19-5B69-744A-AF5A-5A59584309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1862" y="5282664"/>
            <a:ext cx="4342505" cy="712518"/>
          </a:xfrm>
          <a:prstGeom prst="rect">
            <a:avLst/>
          </a:prstGeom>
        </p:spPr>
      </p:pic>
      <p:sp>
        <p:nvSpPr>
          <p:cNvPr id="9" name="TextBox 8">
            <a:extLst>
              <a:ext uri="{FF2B5EF4-FFF2-40B4-BE49-F238E27FC236}">
                <a16:creationId xmlns:a16="http://schemas.microsoft.com/office/drawing/2014/main" id="{668E0341-5F83-6047-8563-24F86150C62D}"/>
              </a:ext>
            </a:extLst>
          </p:cNvPr>
          <p:cNvSpPr txBox="1"/>
          <p:nvPr/>
        </p:nvSpPr>
        <p:spPr>
          <a:xfrm>
            <a:off x="469977" y="6247083"/>
            <a:ext cx="1186509" cy="400110"/>
          </a:xfrm>
          <a:prstGeom prst="rect">
            <a:avLst/>
          </a:prstGeom>
          <a:noFill/>
        </p:spPr>
        <p:txBody>
          <a:bodyPr wrap="square" lIns="91440" tIns="45720" rIns="91440" bIns="45720" rtlCol="0" anchor="t">
            <a:spAutoFit/>
          </a:bodyPr>
          <a:lstStyle/>
          <a:p>
            <a:endParaRPr lang="en-US" sz="2000" dirty="0">
              <a:cs typeface="Calibri"/>
            </a:endParaRPr>
          </a:p>
        </p:txBody>
      </p:sp>
    </p:spTree>
    <p:extLst>
      <p:ext uri="{BB962C8B-B14F-4D97-AF65-F5344CB8AC3E}">
        <p14:creationId xmlns:p14="http://schemas.microsoft.com/office/powerpoint/2010/main" val="163314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F3522-F6B6-024F-A32B-6157EB71A3F2}"/>
              </a:ext>
            </a:extLst>
          </p:cNvPr>
          <p:cNvSpPr>
            <a:spLocks noGrp="1"/>
          </p:cNvSpPr>
          <p:nvPr>
            <p:ph type="title"/>
          </p:nvPr>
        </p:nvSpPr>
        <p:spPr/>
        <p:txBody>
          <a:bodyPr/>
          <a:lstStyle/>
          <a:p>
            <a:r>
              <a:rPr lang="en-US" dirty="0"/>
              <a:t>Monomers &amp; Polymers</a:t>
            </a:r>
          </a:p>
        </p:txBody>
      </p:sp>
      <p:sp>
        <p:nvSpPr>
          <p:cNvPr id="5" name="Content Placeholder 2">
            <a:extLst>
              <a:ext uri="{FF2B5EF4-FFF2-40B4-BE49-F238E27FC236}">
                <a16:creationId xmlns:a16="http://schemas.microsoft.com/office/drawing/2014/main" id="{05C2B0C3-63FC-5640-8974-159B4BB78C02}"/>
              </a:ext>
            </a:extLst>
          </p:cNvPr>
          <p:cNvSpPr>
            <a:spLocks noGrp="1"/>
          </p:cNvSpPr>
          <p:nvPr>
            <p:ph idx="1"/>
          </p:nvPr>
        </p:nvSpPr>
        <p:spPr/>
        <p:txBody>
          <a:bodyPr>
            <a:normAutofit/>
          </a:bodyPr>
          <a:lstStyle/>
          <a:p>
            <a:r>
              <a:rPr lang="en-US" b="1" dirty="0"/>
              <a:t>Monomer</a:t>
            </a:r>
            <a:r>
              <a:rPr lang="en-US" dirty="0"/>
              <a:t> (noun): a single atom or molecule; “mono” = one</a:t>
            </a:r>
          </a:p>
          <a:p>
            <a:pPr marL="0" indent="0">
              <a:buNone/>
            </a:pPr>
            <a:endParaRPr lang="en-US" b="1" dirty="0"/>
          </a:p>
          <a:p>
            <a:r>
              <a:rPr lang="en-US" b="1" dirty="0"/>
              <a:t>Polymer </a:t>
            </a:r>
            <a:r>
              <a:rPr lang="en-US" dirty="0"/>
              <a:t>(noun): a large molecule formed from monomers, which may have a repeating pattern; “poly” = many</a:t>
            </a:r>
          </a:p>
          <a:p>
            <a:endParaRPr lang="en-US" b="1" dirty="0"/>
          </a:p>
          <a:p>
            <a:r>
              <a:rPr lang="en-US" b="1" dirty="0"/>
              <a:t>Polymerize </a:t>
            </a:r>
            <a:r>
              <a:rPr lang="en-US" dirty="0"/>
              <a:t>(verb): to link together to form a chain; for example, monomers link together to form polymers </a:t>
            </a:r>
            <a:endParaRPr lang="en-US" b="1" dirty="0"/>
          </a:p>
        </p:txBody>
      </p:sp>
      <p:sp>
        <p:nvSpPr>
          <p:cNvPr id="7" name="TextBox 6">
            <a:extLst>
              <a:ext uri="{FF2B5EF4-FFF2-40B4-BE49-F238E27FC236}">
                <a16:creationId xmlns:a16="http://schemas.microsoft.com/office/drawing/2014/main" id="{4D51443B-B187-0041-B54D-CE559107E8CF}"/>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3</a:t>
            </a:r>
          </a:p>
        </p:txBody>
      </p:sp>
    </p:spTree>
    <p:extLst>
      <p:ext uri="{BB962C8B-B14F-4D97-AF65-F5344CB8AC3E}">
        <p14:creationId xmlns:p14="http://schemas.microsoft.com/office/powerpoint/2010/main" val="359154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0EE1-2EBF-F54B-B91E-CA4DE458E21C}"/>
              </a:ext>
            </a:extLst>
          </p:cNvPr>
          <p:cNvSpPr>
            <a:spLocks noGrp="1"/>
          </p:cNvSpPr>
          <p:nvPr>
            <p:ph type="title"/>
          </p:nvPr>
        </p:nvSpPr>
        <p:spPr/>
        <p:txBody>
          <a:bodyPr/>
          <a:lstStyle/>
          <a:p>
            <a:r>
              <a:rPr lang="en-US" dirty="0"/>
              <a:t>Activity: Building Polymers</a:t>
            </a:r>
          </a:p>
        </p:txBody>
      </p:sp>
      <p:sp>
        <p:nvSpPr>
          <p:cNvPr id="3" name="Content Placeholder 2">
            <a:extLst>
              <a:ext uri="{FF2B5EF4-FFF2-40B4-BE49-F238E27FC236}">
                <a16:creationId xmlns:a16="http://schemas.microsoft.com/office/drawing/2014/main" id="{ABEB55D7-86EB-D74B-8878-0DA60A084031}"/>
              </a:ext>
            </a:extLst>
          </p:cNvPr>
          <p:cNvSpPr>
            <a:spLocks noGrp="1"/>
          </p:cNvSpPr>
          <p:nvPr>
            <p:ph idx="1"/>
          </p:nvPr>
        </p:nvSpPr>
        <p:spPr/>
        <p:txBody>
          <a:bodyPr>
            <a:normAutofit/>
          </a:bodyPr>
          <a:lstStyle/>
          <a:p>
            <a:pPr marL="0" indent="0">
              <a:buNone/>
            </a:pPr>
            <a:r>
              <a:rPr lang="en-US" dirty="0"/>
              <a:t>THE RULES: </a:t>
            </a:r>
          </a:p>
          <a:p>
            <a:r>
              <a:rPr lang="en-US" dirty="0"/>
              <a:t>Green paperclips are initiators (“go”): start a new chain</a:t>
            </a:r>
          </a:p>
          <a:p>
            <a:r>
              <a:rPr lang="en-US" dirty="0"/>
              <a:t>Red paperclips are terminators (“stop”): stop adding to the chain and set the chain aside</a:t>
            </a:r>
          </a:p>
          <a:p>
            <a:r>
              <a:rPr lang="en-US" dirty="0"/>
              <a:t>Gray paperclips are connecting monomers: add to a chain (attach to a green or gray paperclip)</a:t>
            </a:r>
          </a:p>
          <a:p>
            <a:r>
              <a:rPr lang="en-US" dirty="0"/>
              <a:t>Start with five green paperclips</a:t>
            </a:r>
          </a:p>
          <a:p>
            <a:r>
              <a:rPr lang="en-US" dirty="0"/>
              <a:t>Take turns adding new paperclips to each chains</a:t>
            </a:r>
          </a:p>
        </p:txBody>
      </p:sp>
      <p:sp>
        <p:nvSpPr>
          <p:cNvPr id="7" name="TextBox 6">
            <a:extLst>
              <a:ext uri="{FF2B5EF4-FFF2-40B4-BE49-F238E27FC236}">
                <a16:creationId xmlns:a16="http://schemas.microsoft.com/office/drawing/2014/main" id="{63355B4B-C6A5-734D-932B-7DB0F6970D0E}"/>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4</a:t>
            </a:r>
          </a:p>
        </p:txBody>
      </p:sp>
      <p:pic>
        <p:nvPicPr>
          <p:cNvPr id="1030" name="Picture 6" descr="Connected Paperclips Photos - Free &amp; Royalty-Free Stock Photos from  Dreamstime">
            <a:extLst>
              <a:ext uri="{FF2B5EF4-FFF2-40B4-BE49-F238E27FC236}">
                <a16:creationId xmlns:a16="http://schemas.microsoft.com/office/drawing/2014/main" id="{CBBAA19F-275B-4D4D-A1EB-236C7192F7F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27720" y="4474428"/>
            <a:ext cx="2926080" cy="194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6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7FA9-1BDC-7541-A963-0F455C57974F}"/>
              </a:ext>
            </a:extLst>
          </p:cNvPr>
          <p:cNvSpPr>
            <a:spLocks noGrp="1"/>
          </p:cNvSpPr>
          <p:nvPr>
            <p:ph type="title"/>
          </p:nvPr>
        </p:nvSpPr>
        <p:spPr/>
        <p:txBody>
          <a:bodyPr/>
          <a:lstStyle/>
          <a:p>
            <a:r>
              <a:rPr lang="en-US" dirty="0"/>
              <a:t>Data Analysis </a:t>
            </a:r>
          </a:p>
        </p:txBody>
      </p:sp>
      <p:sp>
        <p:nvSpPr>
          <p:cNvPr id="3" name="Content Placeholder 2">
            <a:extLst>
              <a:ext uri="{FF2B5EF4-FFF2-40B4-BE49-F238E27FC236}">
                <a16:creationId xmlns:a16="http://schemas.microsoft.com/office/drawing/2014/main" id="{87DBB479-8774-134A-AB75-42083921EE1A}"/>
              </a:ext>
            </a:extLst>
          </p:cNvPr>
          <p:cNvSpPr>
            <a:spLocks noGrp="1"/>
          </p:cNvSpPr>
          <p:nvPr>
            <p:ph idx="1"/>
          </p:nvPr>
        </p:nvSpPr>
        <p:spPr/>
        <p:txBody>
          <a:bodyPr>
            <a:normAutofit/>
          </a:bodyPr>
          <a:lstStyle/>
          <a:p>
            <a:r>
              <a:rPr lang="en-US" dirty="0"/>
              <a:t>Line up the chains from shortest to longest</a:t>
            </a:r>
          </a:p>
          <a:p>
            <a:r>
              <a:rPr lang="en-US" dirty="0"/>
              <a:t>Count the number of chains that are dimers (2-long)</a:t>
            </a:r>
          </a:p>
          <a:p>
            <a:r>
              <a:rPr lang="en-US" dirty="0"/>
              <a:t>Count the number of chains that are trimers (3-long)</a:t>
            </a:r>
          </a:p>
          <a:p>
            <a:r>
              <a:rPr lang="en-US" dirty="0"/>
              <a:t>Count the number of chains that are 4 long…5 long…6 long…</a:t>
            </a:r>
          </a:p>
          <a:p>
            <a:r>
              <a:rPr lang="en-US" dirty="0"/>
              <a:t>Report to the group </a:t>
            </a:r>
          </a:p>
        </p:txBody>
      </p:sp>
      <p:pic>
        <p:nvPicPr>
          <p:cNvPr id="4098" name="Picture 2" descr="Kevlar Activity 1">
            <a:extLst>
              <a:ext uri="{FF2B5EF4-FFF2-40B4-BE49-F238E27FC236}">
                <a16:creationId xmlns:a16="http://schemas.microsoft.com/office/drawing/2014/main" id="{897B37B2-8FD9-CF43-9140-286C1F6F19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70500" y="4335463"/>
            <a:ext cx="6083300" cy="184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C5A890-9ABC-01BE-964F-308C9AE3CFEB}"/>
              </a:ext>
            </a:extLst>
          </p:cNvPr>
          <p:cNvSpPr txBox="1"/>
          <p:nvPr/>
        </p:nvSpPr>
        <p:spPr>
          <a:xfrm>
            <a:off x="584200" y="60833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Slide 5</a:t>
            </a:r>
            <a:endParaRPr lang="en-US" dirty="0"/>
          </a:p>
        </p:txBody>
      </p:sp>
    </p:spTree>
    <p:extLst>
      <p:ext uri="{BB962C8B-B14F-4D97-AF65-F5344CB8AC3E}">
        <p14:creationId xmlns:p14="http://schemas.microsoft.com/office/powerpoint/2010/main" val="341338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B7FA9-1BDC-7541-A963-0F455C57974F}"/>
              </a:ext>
            </a:extLst>
          </p:cNvPr>
          <p:cNvSpPr>
            <a:spLocks noGrp="1"/>
          </p:cNvSpPr>
          <p:nvPr>
            <p:ph type="title"/>
          </p:nvPr>
        </p:nvSpPr>
        <p:spPr/>
        <p:txBody>
          <a:bodyPr/>
          <a:lstStyle/>
          <a:p>
            <a:r>
              <a:rPr lang="en-US" dirty="0"/>
              <a:t>Data Analysis </a:t>
            </a:r>
          </a:p>
        </p:txBody>
      </p:sp>
      <p:sp>
        <p:nvSpPr>
          <p:cNvPr id="3" name="Content Placeholder 2">
            <a:extLst>
              <a:ext uri="{FF2B5EF4-FFF2-40B4-BE49-F238E27FC236}">
                <a16:creationId xmlns:a16="http://schemas.microsoft.com/office/drawing/2014/main" id="{87DBB479-8774-134A-AB75-42083921EE1A}"/>
              </a:ext>
            </a:extLst>
          </p:cNvPr>
          <p:cNvSpPr>
            <a:spLocks noGrp="1"/>
          </p:cNvSpPr>
          <p:nvPr>
            <p:ph idx="1"/>
          </p:nvPr>
        </p:nvSpPr>
        <p:spPr/>
        <p:txBody>
          <a:bodyPr>
            <a:normAutofit/>
          </a:bodyPr>
          <a:lstStyle/>
          <a:p>
            <a:pPr marL="0" indent="0">
              <a:buNone/>
            </a:pPr>
            <a:r>
              <a:rPr lang="en-US" dirty="0"/>
              <a:t>Using the lengths of your chains, calculate the:</a:t>
            </a:r>
          </a:p>
          <a:p>
            <a:r>
              <a:rPr lang="en-US" dirty="0"/>
              <a:t>Average (mean) chain length: count the total number of paper clips and divide by the number of chains</a:t>
            </a:r>
          </a:p>
          <a:p>
            <a:r>
              <a:rPr lang="en-US" dirty="0"/>
              <a:t>Minimum: report the length of the shortest chain</a:t>
            </a:r>
          </a:p>
          <a:p>
            <a:r>
              <a:rPr lang="en-US" dirty="0"/>
              <a:t>Maximum: report the length of the longest chain</a:t>
            </a:r>
          </a:p>
          <a:p>
            <a:r>
              <a:rPr lang="en-US" dirty="0"/>
              <a:t>Median: with the chains in order from shortest to longest, find the length of the chain in the middle</a:t>
            </a:r>
          </a:p>
          <a:p>
            <a:pPr marL="457200" lvl="1" indent="0">
              <a:buNone/>
            </a:pPr>
            <a:r>
              <a:rPr lang="en-US" dirty="0"/>
              <a:t> </a:t>
            </a:r>
          </a:p>
        </p:txBody>
      </p:sp>
      <p:sp>
        <p:nvSpPr>
          <p:cNvPr id="4" name="TextBox 3">
            <a:extLst>
              <a:ext uri="{FF2B5EF4-FFF2-40B4-BE49-F238E27FC236}">
                <a16:creationId xmlns:a16="http://schemas.microsoft.com/office/drawing/2014/main" id="{D854779D-0A35-3FEF-6562-63CB6758550B}"/>
              </a:ext>
            </a:extLst>
          </p:cNvPr>
          <p:cNvSpPr txBox="1"/>
          <p:nvPr/>
        </p:nvSpPr>
        <p:spPr>
          <a:xfrm>
            <a:off x="520700" y="5994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Slide 6</a:t>
            </a:r>
            <a:endParaRPr lang="en-US" dirty="0"/>
          </a:p>
        </p:txBody>
      </p:sp>
    </p:spTree>
    <p:extLst>
      <p:ext uri="{BB962C8B-B14F-4D97-AF65-F5344CB8AC3E}">
        <p14:creationId xmlns:p14="http://schemas.microsoft.com/office/powerpoint/2010/main" val="387028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F3522-F6B6-024F-A32B-6157EB71A3F2}"/>
              </a:ext>
            </a:extLst>
          </p:cNvPr>
          <p:cNvSpPr>
            <a:spLocks noGrp="1"/>
          </p:cNvSpPr>
          <p:nvPr>
            <p:ph type="title"/>
          </p:nvPr>
        </p:nvSpPr>
        <p:spPr/>
        <p:txBody>
          <a:bodyPr/>
          <a:lstStyle/>
          <a:p>
            <a:r>
              <a:rPr lang="en-US" dirty="0"/>
              <a:t>Monomers &amp; Polymers</a:t>
            </a:r>
          </a:p>
        </p:txBody>
      </p:sp>
      <p:sp>
        <p:nvSpPr>
          <p:cNvPr id="5" name="Content Placeholder 2">
            <a:extLst>
              <a:ext uri="{FF2B5EF4-FFF2-40B4-BE49-F238E27FC236}">
                <a16:creationId xmlns:a16="http://schemas.microsoft.com/office/drawing/2014/main" id="{05C2B0C3-63FC-5640-8974-159B4BB78C02}"/>
              </a:ext>
            </a:extLst>
          </p:cNvPr>
          <p:cNvSpPr>
            <a:spLocks noGrp="1"/>
          </p:cNvSpPr>
          <p:nvPr>
            <p:ph idx="1"/>
          </p:nvPr>
        </p:nvSpPr>
        <p:spPr/>
        <p:txBody>
          <a:bodyPr>
            <a:normAutofit/>
          </a:bodyPr>
          <a:lstStyle/>
          <a:p>
            <a:r>
              <a:rPr lang="en-US" b="1" dirty="0"/>
              <a:t>Monomer</a:t>
            </a:r>
            <a:r>
              <a:rPr lang="en-US" dirty="0"/>
              <a:t> (noun): a single atom or molecule; “mono” = one</a:t>
            </a:r>
            <a:endParaRPr lang="en-US" b="1" dirty="0"/>
          </a:p>
          <a:p>
            <a:r>
              <a:rPr lang="en-US" b="1" dirty="0"/>
              <a:t>Polymer </a:t>
            </a:r>
            <a:r>
              <a:rPr lang="en-US" dirty="0"/>
              <a:t>(noun): a large molecule formed from monomers, which may have a repeating pattern; “poly” = many</a:t>
            </a:r>
            <a:endParaRPr lang="en-US" b="1" dirty="0"/>
          </a:p>
          <a:p>
            <a:r>
              <a:rPr lang="en-US" b="1" dirty="0"/>
              <a:t>Polymerize </a:t>
            </a:r>
            <a:r>
              <a:rPr lang="en-US" dirty="0"/>
              <a:t>(verb): the process of monomers linking together to form polymers </a:t>
            </a:r>
          </a:p>
          <a:p>
            <a:pPr marL="0" indent="0">
              <a:buNone/>
            </a:pPr>
            <a:endParaRPr lang="en-US" b="1" dirty="0"/>
          </a:p>
          <a:p>
            <a:r>
              <a:rPr lang="en-US" dirty="0"/>
              <a:t>If a saccharide is a sugar molecule, what is a polysaccharide?</a:t>
            </a:r>
          </a:p>
          <a:p>
            <a:r>
              <a:rPr lang="en-US" dirty="0"/>
              <a:t>If rubber is a polyisoprene, what is rubber made of?</a:t>
            </a:r>
          </a:p>
        </p:txBody>
      </p:sp>
      <p:sp>
        <p:nvSpPr>
          <p:cNvPr id="7" name="TextBox 6">
            <a:extLst>
              <a:ext uri="{FF2B5EF4-FFF2-40B4-BE49-F238E27FC236}">
                <a16:creationId xmlns:a16="http://schemas.microsoft.com/office/drawing/2014/main" id="{4D51443B-B187-0041-B54D-CE559107E8CF}"/>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7</a:t>
            </a:r>
          </a:p>
        </p:txBody>
      </p:sp>
    </p:spTree>
    <p:extLst>
      <p:ext uri="{BB962C8B-B14F-4D97-AF65-F5344CB8AC3E}">
        <p14:creationId xmlns:p14="http://schemas.microsoft.com/office/powerpoint/2010/main" val="304771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69A8-F40C-9747-8E26-F6B4B7A0E800}"/>
              </a:ext>
            </a:extLst>
          </p:cNvPr>
          <p:cNvSpPr>
            <a:spLocks noGrp="1"/>
          </p:cNvSpPr>
          <p:nvPr>
            <p:ph type="title"/>
          </p:nvPr>
        </p:nvSpPr>
        <p:spPr>
          <a:xfrm>
            <a:off x="838200" y="18255"/>
            <a:ext cx="10515600" cy="1325563"/>
          </a:xfrm>
        </p:spPr>
        <p:txBody>
          <a:bodyPr/>
          <a:lstStyle/>
          <a:p>
            <a:r>
              <a:rPr lang="en-US" dirty="0"/>
              <a:t>How do plants make glucose monomers?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6BD3CD2-7E1B-634D-B708-380F8A884290}"/>
                  </a:ext>
                </a:extLst>
              </p:cNvPr>
              <p:cNvSpPr>
                <a:spLocks noGrp="1"/>
              </p:cNvSpPr>
              <p:nvPr>
                <p:ph idx="1"/>
              </p:nvPr>
            </p:nvSpPr>
            <p:spPr>
              <a:xfrm>
                <a:off x="838200" y="1253331"/>
                <a:ext cx="10515600" cy="4351338"/>
              </a:xfrm>
            </p:spPr>
            <p:txBody>
              <a:bodyPr>
                <a:normAutofit lnSpcReduction="10000"/>
              </a:bodyPr>
              <a:lstStyle/>
              <a:p>
                <a:r>
                  <a:rPr lang="en-US" dirty="0"/>
                  <a:t>Photosynthesis is a chemical process used to transform carbon dioxide (CO</a:t>
                </a:r>
                <a:r>
                  <a:rPr lang="en-US" baseline="-25000" dirty="0"/>
                  <a:t>2</a:t>
                </a:r>
                <a:r>
                  <a:rPr lang="en-US" dirty="0"/>
                  <a:t>) and water (H</a:t>
                </a:r>
                <a:r>
                  <a:rPr lang="en-US" baseline="-25000" dirty="0"/>
                  <a:t>2</a:t>
                </a:r>
                <a:r>
                  <a:rPr lang="en-US" dirty="0"/>
                  <a:t>O) with the help of light energy into a carbohydrate (C</a:t>
                </a:r>
                <a:r>
                  <a:rPr lang="en-US" baseline="-25000" dirty="0"/>
                  <a:t>6</a:t>
                </a:r>
                <a:r>
                  <a:rPr lang="en-US" dirty="0"/>
                  <a:t>H</a:t>
                </a:r>
                <a:r>
                  <a:rPr lang="en-US" baseline="-25000" dirty="0"/>
                  <a:t>12</a:t>
                </a:r>
                <a:r>
                  <a:rPr lang="en-US" dirty="0"/>
                  <a:t>O</a:t>
                </a:r>
                <a:r>
                  <a:rPr lang="en-US" baseline="-25000" dirty="0"/>
                  <a:t>6</a:t>
                </a:r>
                <a:r>
                  <a:rPr lang="en-US" dirty="0"/>
                  <a:t>) and oxygen (O</a:t>
                </a:r>
                <a:r>
                  <a:rPr lang="en-US" baseline="-25000" dirty="0"/>
                  <a:t>2</a:t>
                </a:r>
                <a:r>
                  <a:rPr lang="en-US" dirty="0"/>
                  <a: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i="1">
                          <a:latin typeface="Cambria Math" panose="02040503050406030204" pitchFamily="18" charset="0"/>
                        </a:rPr>
                        <m:t>L</m:t>
                      </m:r>
                      <m:r>
                        <a:rPr lang="en-US" b="0" i="1" smtClean="0">
                          <a:latin typeface="Cambria Math" panose="02040503050406030204" pitchFamily="18" charset="0"/>
                        </a:rPr>
                        <m:t>𝑖𝑔h𝑡</m:t>
                      </m:r>
                      <m:r>
                        <a:rPr lang="en-US" b="0" i="1" smtClean="0">
                          <a:latin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6</m:t>
                          </m:r>
                          <m:r>
                            <a:rPr lang="en-US" i="1">
                              <a:latin typeface="Cambria Math" panose="02040503050406030204" pitchFamily="18" charset="0"/>
                              <a:ea typeface="Cambria Math" panose="02040503050406030204" pitchFamily="18" charset="0"/>
                            </a:rPr>
                            <m:t>𝐻</m:t>
                          </m:r>
                        </m:e>
                        <m:sub>
                          <m:r>
                            <a:rPr lang="en-US" i="1">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𝑂</m:t>
                      </m:r>
                      <m:r>
                        <a:rPr lang="en-US" i="1">
                          <a:latin typeface="Cambria Math" panose="02040503050406030204" pitchFamily="18" charset="0"/>
                        </a:rPr>
                        <m:t>+</m:t>
                      </m:r>
                      <m:r>
                        <a:rPr lang="en-US" b="0" i="1" smtClean="0">
                          <a:latin typeface="Cambria Math" panose="02040503050406030204" pitchFamily="18" charset="0"/>
                        </a:rPr>
                        <m:t>6</m:t>
                      </m:r>
                      <m:r>
                        <a:rPr lang="en-US" i="1" smtClean="0">
                          <a:latin typeface="Cambria Math" panose="02040503050406030204" pitchFamily="18" charset="0"/>
                          <a:ea typeface="Cambria Math" panose="02040503050406030204" pitchFamily="18" charset="0"/>
                        </a:rPr>
                        <m:t>𝐶</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𝑂</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6</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12</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6</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𝑂</m:t>
                          </m:r>
                        </m:e>
                        <m:sub>
                          <m:r>
                            <a:rPr lang="en-US" i="1">
                              <a:latin typeface="Cambria Math" panose="02040503050406030204" pitchFamily="18" charset="0"/>
                            </a:rPr>
                            <m:t>2</m:t>
                          </m:r>
                        </m:sub>
                      </m:sSub>
                    </m:oMath>
                  </m:oMathPara>
                </a14:m>
                <a:endParaRPr lang="en-US" dirty="0"/>
              </a:p>
              <a:p>
                <a:endParaRPr lang="en-US" dirty="0"/>
              </a:p>
              <a:p>
                <a:r>
                  <a:rPr lang="en-US" dirty="0"/>
                  <a:t>Here, the carbohydrate is glucose.</a:t>
                </a:r>
              </a:p>
              <a:p>
                <a:endParaRPr lang="en-US" dirty="0"/>
              </a:p>
              <a:p>
                <a:r>
                  <a:rPr lang="en-US" dirty="0"/>
                  <a:t>In the picture, the potato plant makes glucose </a:t>
                </a:r>
              </a:p>
              <a:p>
                <a:pPr marL="0" indent="0">
                  <a:buNone/>
                </a:pPr>
                <a:r>
                  <a:rPr lang="en-US" dirty="0"/>
                  <a:t>and stores the glucose as starch.</a:t>
                </a:r>
              </a:p>
            </p:txBody>
          </p:sp>
        </mc:Choice>
        <mc:Fallback xmlns="">
          <p:sp>
            <p:nvSpPr>
              <p:cNvPr id="3" name="Content Placeholder 2">
                <a:extLst>
                  <a:ext uri="{FF2B5EF4-FFF2-40B4-BE49-F238E27FC236}">
                    <a16:creationId xmlns:a16="http://schemas.microsoft.com/office/drawing/2014/main" id="{96BD3CD2-7E1B-634D-B708-380F8A884290}"/>
                  </a:ext>
                </a:extLst>
              </p:cNvPr>
              <p:cNvSpPr>
                <a:spLocks noGrp="1" noRot="1" noChangeAspect="1" noMove="1" noResize="1" noEditPoints="1" noAdjustHandles="1" noChangeArrowheads="1" noChangeShapeType="1" noTextEdit="1"/>
              </p:cNvSpPr>
              <p:nvPr>
                <p:ph idx="1"/>
              </p:nvPr>
            </p:nvSpPr>
            <p:spPr>
              <a:xfrm>
                <a:off x="838200" y="1253331"/>
                <a:ext cx="10515600" cy="4351338"/>
              </a:xfrm>
              <a:blipFill>
                <a:blip r:embed="rId2"/>
                <a:stretch>
                  <a:fillRect l="-1217" t="-3226" b="-33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7E0371D-63E5-824D-A34E-5F74BED3AE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3837" y="2727159"/>
            <a:ext cx="1769963" cy="3640234"/>
          </a:xfrm>
          <a:prstGeom prst="rect">
            <a:avLst/>
          </a:prstGeom>
          <a:ln>
            <a:solidFill>
              <a:schemeClr val="tx1"/>
            </a:solidFill>
          </a:ln>
        </p:spPr>
      </p:pic>
      <p:sp>
        <p:nvSpPr>
          <p:cNvPr id="6" name="TextBox 5">
            <a:extLst>
              <a:ext uri="{FF2B5EF4-FFF2-40B4-BE49-F238E27FC236}">
                <a16:creationId xmlns:a16="http://schemas.microsoft.com/office/drawing/2014/main" id="{2178A55C-40CA-A046-A758-E4C0768056F3}"/>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8</a:t>
            </a:r>
          </a:p>
        </p:txBody>
      </p:sp>
    </p:spTree>
    <p:extLst>
      <p:ext uri="{BB962C8B-B14F-4D97-AF65-F5344CB8AC3E}">
        <p14:creationId xmlns:p14="http://schemas.microsoft.com/office/powerpoint/2010/main" val="8182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39DC-0B11-FA44-BE44-49D7EC64C25A}"/>
              </a:ext>
            </a:extLst>
          </p:cNvPr>
          <p:cNvSpPr>
            <a:spLocks noGrp="1"/>
          </p:cNvSpPr>
          <p:nvPr>
            <p:ph type="title"/>
          </p:nvPr>
        </p:nvSpPr>
        <p:spPr>
          <a:xfrm>
            <a:off x="838200" y="18255"/>
            <a:ext cx="10515600" cy="1325563"/>
          </a:xfrm>
        </p:spPr>
        <p:txBody>
          <a:bodyPr/>
          <a:lstStyle/>
          <a:p>
            <a:r>
              <a:rPr lang="en-US" dirty="0"/>
              <a:t>Polymers in plants</a:t>
            </a:r>
          </a:p>
        </p:txBody>
      </p:sp>
      <p:sp>
        <p:nvSpPr>
          <p:cNvPr id="3" name="Content Placeholder 2">
            <a:extLst>
              <a:ext uri="{FF2B5EF4-FFF2-40B4-BE49-F238E27FC236}">
                <a16:creationId xmlns:a16="http://schemas.microsoft.com/office/drawing/2014/main" id="{D4103877-5ED3-5A48-ABBA-E3CA7BFF9821}"/>
              </a:ext>
            </a:extLst>
          </p:cNvPr>
          <p:cNvSpPr>
            <a:spLocks noGrp="1"/>
          </p:cNvSpPr>
          <p:nvPr>
            <p:ph idx="1"/>
          </p:nvPr>
        </p:nvSpPr>
        <p:spPr>
          <a:xfrm>
            <a:off x="838199" y="1253330"/>
            <a:ext cx="11161295" cy="5452269"/>
          </a:xfrm>
        </p:spPr>
        <p:txBody>
          <a:bodyPr/>
          <a:lstStyle/>
          <a:p>
            <a:r>
              <a:rPr lang="en-US" dirty="0"/>
              <a:t>Plants make several kinds of monomers following certain rules.</a:t>
            </a:r>
          </a:p>
          <a:p>
            <a:r>
              <a:rPr lang="en-US" dirty="0"/>
              <a:t>Plants make different polymers for different functions.</a:t>
            </a:r>
          </a:p>
          <a:p>
            <a:r>
              <a:rPr lang="en-US" i="0" dirty="0"/>
              <a:t>For example, plants form long, straight chains of glucose (cellulose) that can be stacked on top of each to form a strong structure to stand tall.</a:t>
            </a:r>
            <a:endParaRPr lang="en-US" dirty="0"/>
          </a:p>
        </p:txBody>
      </p:sp>
      <p:pic>
        <p:nvPicPr>
          <p:cNvPr id="7" name="Picture 6">
            <a:extLst>
              <a:ext uri="{FF2B5EF4-FFF2-40B4-BE49-F238E27FC236}">
                <a16:creationId xmlns:a16="http://schemas.microsoft.com/office/drawing/2014/main" id="{9E33CEED-5D86-274C-9041-1C7D556F9ADB}"/>
              </a:ext>
            </a:extLst>
          </p:cNvPr>
          <p:cNvPicPr>
            <a:picLocks noChangeAspect="1"/>
          </p:cNvPicPr>
          <p:nvPr/>
        </p:nvPicPr>
        <p:blipFill>
          <a:blip r:embed="rId2"/>
          <a:stretch>
            <a:fillRect/>
          </a:stretch>
        </p:blipFill>
        <p:spPr>
          <a:xfrm>
            <a:off x="3622813" y="3258015"/>
            <a:ext cx="4277122" cy="3234799"/>
          </a:xfrm>
          <a:prstGeom prst="rect">
            <a:avLst/>
          </a:prstGeom>
        </p:spPr>
      </p:pic>
      <p:sp>
        <p:nvSpPr>
          <p:cNvPr id="6" name="TextBox 5">
            <a:extLst>
              <a:ext uri="{FF2B5EF4-FFF2-40B4-BE49-F238E27FC236}">
                <a16:creationId xmlns:a16="http://schemas.microsoft.com/office/drawing/2014/main" id="{347BF560-716D-8F48-B375-C7519D35BADF}"/>
              </a:ext>
            </a:extLst>
          </p:cNvPr>
          <p:cNvSpPr txBox="1"/>
          <p:nvPr/>
        </p:nvSpPr>
        <p:spPr>
          <a:xfrm>
            <a:off x="481853" y="6092704"/>
            <a:ext cx="1186509" cy="400110"/>
          </a:xfrm>
          <a:prstGeom prst="rect">
            <a:avLst/>
          </a:prstGeom>
          <a:noFill/>
        </p:spPr>
        <p:txBody>
          <a:bodyPr wrap="square" lIns="91440" tIns="45720" rIns="91440" bIns="45720" rtlCol="0" anchor="t">
            <a:spAutoFit/>
          </a:bodyPr>
          <a:lstStyle/>
          <a:p>
            <a:r>
              <a:rPr lang="en-US" sz="2000" dirty="0"/>
              <a:t>Slide 9</a:t>
            </a:r>
          </a:p>
        </p:txBody>
      </p:sp>
    </p:spTree>
    <p:extLst>
      <p:ext uri="{BB962C8B-B14F-4D97-AF65-F5344CB8AC3E}">
        <p14:creationId xmlns:p14="http://schemas.microsoft.com/office/powerpoint/2010/main" val="950887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12841</TotalTime>
  <Words>1363</Words>
  <Application>Microsoft Office PowerPoint</Application>
  <PresentationFormat>Widescreen</PresentationFormat>
  <Paragraphs>243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 Math</vt:lpstr>
      <vt:lpstr>Garamond</vt:lpstr>
      <vt:lpstr>Office Theme</vt:lpstr>
      <vt:lpstr>PowerPoint Presentation</vt:lpstr>
      <vt:lpstr>PowerPoint Presentation</vt:lpstr>
      <vt:lpstr>Monomers &amp; Polymers</vt:lpstr>
      <vt:lpstr>Activity: Building Polymers</vt:lpstr>
      <vt:lpstr>Data Analysis </vt:lpstr>
      <vt:lpstr>Data Analysis </vt:lpstr>
      <vt:lpstr>Monomers &amp; Polymers</vt:lpstr>
      <vt:lpstr>How do plants make glucose monomers?</vt:lpstr>
      <vt:lpstr>Polymers in plants</vt:lpstr>
      <vt:lpstr>How do plants make polymers?</vt:lpstr>
      <vt:lpstr>Monomer and Polymer Examples</vt:lpstr>
      <vt:lpstr>PowerPoint Presentation</vt:lpstr>
      <vt:lpstr>How do plants make polymers?</vt:lpstr>
      <vt:lpstr>PowerPoint Presentation</vt:lpstr>
      <vt:lpstr>Monomer and Polymer Examples</vt:lpstr>
      <vt:lpstr>PowerPoint Presentation</vt:lpstr>
      <vt:lpstr>How do the structures you built relate to polymers?</vt:lpstr>
      <vt:lpstr>Structure determines Function</vt:lpstr>
      <vt:lpstr>Activity II: Building 2-D Polymers</vt:lpstr>
      <vt:lpstr>Activity II: Building 2-D Polymers</vt:lpstr>
      <vt:lpstr>Rules of the Paper Clips</vt:lpstr>
      <vt:lpstr>Data Analysis </vt:lpstr>
      <vt:lpstr>Polymers in Plants</vt:lpstr>
      <vt:lpstr>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Shermal Fernando</dc:creator>
  <cp:lastModifiedBy>Bruhn, Jacqueline Marie - (jmbruhn)</cp:lastModifiedBy>
  <cp:revision>66</cp:revision>
  <dcterms:created xsi:type="dcterms:W3CDTF">2022-02-24T01:14:56Z</dcterms:created>
  <dcterms:modified xsi:type="dcterms:W3CDTF">2023-02-15T17:12:23Z</dcterms:modified>
</cp:coreProperties>
</file>